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48"/>
  </p:notesMasterIdLst>
  <p:sldIdLst>
    <p:sldId id="256" r:id="rId2"/>
    <p:sldId id="258" r:id="rId3"/>
    <p:sldId id="298" r:id="rId4"/>
    <p:sldId id="263" r:id="rId5"/>
    <p:sldId id="259" r:id="rId6"/>
    <p:sldId id="290" r:id="rId7"/>
    <p:sldId id="317" r:id="rId8"/>
    <p:sldId id="273" r:id="rId9"/>
    <p:sldId id="326" r:id="rId10"/>
    <p:sldId id="328" r:id="rId11"/>
    <p:sldId id="307" r:id="rId12"/>
    <p:sldId id="331" r:id="rId13"/>
    <p:sldId id="332" r:id="rId14"/>
    <p:sldId id="333" r:id="rId15"/>
    <p:sldId id="334" r:id="rId16"/>
    <p:sldId id="335" r:id="rId17"/>
    <p:sldId id="336" r:id="rId18"/>
    <p:sldId id="264" r:id="rId19"/>
    <p:sldId id="265" r:id="rId20"/>
    <p:sldId id="266" r:id="rId21"/>
    <p:sldId id="288" r:id="rId22"/>
    <p:sldId id="289" r:id="rId23"/>
    <p:sldId id="329" r:id="rId24"/>
    <p:sldId id="330" r:id="rId25"/>
    <p:sldId id="322" r:id="rId26"/>
    <p:sldId id="324" r:id="rId27"/>
    <p:sldId id="269" r:id="rId28"/>
    <p:sldId id="268" r:id="rId29"/>
    <p:sldId id="272" r:id="rId30"/>
    <p:sldId id="271" r:id="rId31"/>
    <p:sldId id="297" r:id="rId32"/>
    <p:sldId id="278" r:id="rId33"/>
    <p:sldId id="277" r:id="rId34"/>
    <p:sldId id="262" r:id="rId35"/>
    <p:sldId id="327" r:id="rId36"/>
    <p:sldId id="291" r:id="rId37"/>
    <p:sldId id="296" r:id="rId38"/>
    <p:sldId id="295" r:id="rId39"/>
    <p:sldId id="294" r:id="rId40"/>
    <p:sldId id="293" r:id="rId41"/>
    <p:sldId id="260" r:id="rId42"/>
    <p:sldId id="299" r:id="rId43"/>
    <p:sldId id="300" r:id="rId44"/>
    <p:sldId id="321" r:id="rId45"/>
    <p:sldId id="301" r:id="rId46"/>
    <p:sldId id="302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vertBarState="minimized">
    <p:restoredLeft sz="4441" autoAdjust="0"/>
    <p:restoredTop sz="86429" autoAdjust="0"/>
  </p:normalViewPr>
  <p:slideViewPr>
    <p:cSldViewPr snapToGrid="0">
      <p:cViewPr varScale="1">
        <p:scale>
          <a:sx n="72" d="100"/>
          <a:sy n="72" d="100"/>
        </p:scale>
        <p:origin x="2174" y="67"/>
      </p:cViewPr>
      <p:guideLst/>
    </p:cSldViewPr>
  </p:slideViewPr>
  <p:outlineViewPr>
    <p:cViewPr>
      <p:scale>
        <a:sx n="33" d="100"/>
        <a:sy n="33" d="100"/>
      </p:scale>
      <p:origin x="0" y="-2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87347-6A77-44BB-B627-85E218916BB1}" type="datetimeFigureOut">
              <a:rPr lang="en-US" smtClean="0"/>
              <a:t>3/20/2022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B2C8A-B909-440D-9400-6EE6C5A84D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53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BB2C8A-B909-440D-9400-6EE6C5A84DF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98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50" descr="mason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300038"/>
            <a:ext cx="1419225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93"/>
          <p:cNvGrpSpPr>
            <a:grpSpLocks/>
          </p:cNvGrpSpPr>
          <p:nvPr/>
        </p:nvGrpSpPr>
        <p:grpSpPr bwMode="auto">
          <a:xfrm>
            <a:off x="1885950" y="295275"/>
            <a:ext cx="5786438" cy="476250"/>
            <a:chOff x="1188" y="186"/>
            <a:chExt cx="3645" cy="300"/>
          </a:xfrm>
        </p:grpSpPr>
        <p:sp>
          <p:nvSpPr>
            <p:cNvPr id="6" name="Rectangle 490"/>
            <p:cNvSpPr>
              <a:spLocks noChangeArrowheads="1"/>
            </p:cNvSpPr>
            <p:nvPr/>
          </p:nvSpPr>
          <p:spPr bwMode="auto">
            <a:xfrm rot="5400000">
              <a:off x="4086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" name="Rectangle 485"/>
            <p:cNvSpPr>
              <a:spLocks noChangeArrowheads="1"/>
            </p:cNvSpPr>
            <p:nvPr/>
          </p:nvSpPr>
          <p:spPr bwMode="auto">
            <a:xfrm rot="5400000">
              <a:off x="3556" y="423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" name="Rectangle 486"/>
            <p:cNvSpPr>
              <a:spLocks noChangeArrowheads="1"/>
            </p:cNvSpPr>
            <p:nvPr/>
          </p:nvSpPr>
          <p:spPr bwMode="auto">
            <a:xfrm rot="5400000">
              <a:off x="3556" y="36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" name="Rectangle 487"/>
            <p:cNvSpPr>
              <a:spLocks noChangeArrowheads="1"/>
            </p:cNvSpPr>
            <p:nvPr/>
          </p:nvSpPr>
          <p:spPr bwMode="auto">
            <a:xfrm rot="5400000">
              <a:off x="355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" name="Rectangle 481"/>
            <p:cNvSpPr>
              <a:spLocks noChangeArrowheads="1"/>
            </p:cNvSpPr>
            <p:nvPr/>
          </p:nvSpPr>
          <p:spPr bwMode="auto">
            <a:xfrm rot="5400000">
              <a:off x="302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" name="Rectangle 482"/>
            <p:cNvSpPr>
              <a:spLocks noChangeArrowheads="1"/>
            </p:cNvSpPr>
            <p:nvPr/>
          </p:nvSpPr>
          <p:spPr bwMode="auto">
            <a:xfrm rot="5400000">
              <a:off x="3024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" name="Rectangle 483"/>
            <p:cNvSpPr>
              <a:spLocks noChangeArrowheads="1"/>
            </p:cNvSpPr>
            <p:nvPr/>
          </p:nvSpPr>
          <p:spPr bwMode="auto">
            <a:xfrm rot="5400000">
              <a:off x="3025" y="30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" name="Rectangle 484"/>
            <p:cNvSpPr>
              <a:spLocks noChangeArrowheads="1"/>
            </p:cNvSpPr>
            <p:nvPr/>
          </p:nvSpPr>
          <p:spPr bwMode="auto">
            <a:xfrm rot="5400000">
              <a:off x="3025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" name="Rectangle 480"/>
            <p:cNvSpPr>
              <a:spLocks noChangeArrowheads="1"/>
            </p:cNvSpPr>
            <p:nvPr/>
          </p:nvSpPr>
          <p:spPr bwMode="auto">
            <a:xfrm rot="5400000">
              <a:off x="272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" name="Rectangle 475"/>
            <p:cNvSpPr>
              <a:spLocks noChangeArrowheads="1"/>
            </p:cNvSpPr>
            <p:nvPr/>
          </p:nvSpPr>
          <p:spPr bwMode="auto">
            <a:xfrm rot="5400000">
              <a:off x="2372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" name="Rectangle 476"/>
            <p:cNvSpPr>
              <a:spLocks noChangeArrowheads="1"/>
            </p:cNvSpPr>
            <p:nvPr/>
          </p:nvSpPr>
          <p:spPr bwMode="auto">
            <a:xfrm rot="5400000">
              <a:off x="237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" name="Rectangle 477"/>
            <p:cNvSpPr>
              <a:spLocks noChangeArrowheads="1"/>
            </p:cNvSpPr>
            <p:nvPr/>
          </p:nvSpPr>
          <p:spPr bwMode="auto">
            <a:xfrm rot="5400000">
              <a:off x="2372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" name="Rectangle 478"/>
            <p:cNvSpPr>
              <a:spLocks noChangeArrowheads="1"/>
            </p:cNvSpPr>
            <p:nvPr/>
          </p:nvSpPr>
          <p:spPr bwMode="auto">
            <a:xfrm rot="5400000">
              <a:off x="2372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" name="Rectangle 479"/>
            <p:cNvSpPr>
              <a:spLocks noChangeArrowheads="1"/>
            </p:cNvSpPr>
            <p:nvPr/>
          </p:nvSpPr>
          <p:spPr bwMode="auto">
            <a:xfrm rot="5400000">
              <a:off x="2372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" name="Rectangle 470"/>
            <p:cNvSpPr>
              <a:spLocks noChangeArrowheads="1"/>
            </p:cNvSpPr>
            <p:nvPr/>
          </p:nvSpPr>
          <p:spPr bwMode="auto">
            <a:xfrm rot="5400000">
              <a:off x="2140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Rectangle 471"/>
            <p:cNvSpPr>
              <a:spLocks noChangeArrowheads="1"/>
            </p:cNvSpPr>
            <p:nvPr/>
          </p:nvSpPr>
          <p:spPr bwMode="auto">
            <a:xfrm rot="5400000">
              <a:off x="2137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" name="Rectangle 472"/>
            <p:cNvSpPr>
              <a:spLocks noChangeArrowheads="1"/>
            </p:cNvSpPr>
            <p:nvPr/>
          </p:nvSpPr>
          <p:spPr bwMode="auto">
            <a:xfrm rot="5400000">
              <a:off x="2140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Rectangle 473"/>
            <p:cNvSpPr>
              <a:spLocks noChangeArrowheads="1"/>
            </p:cNvSpPr>
            <p:nvPr/>
          </p:nvSpPr>
          <p:spPr bwMode="auto">
            <a:xfrm rot="5400000">
              <a:off x="2138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Rectangle 474"/>
            <p:cNvSpPr>
              <a:spLocks noChangeArrowheads="1"/>
            </p:cNvSpPr>
            <p:nvPr/>
          </p:nvSpPr>
          <p:spPr bwMode="auto">
            <a:xfrm rot="5400000">
              <a:off x="213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Rectangle 469"/>
            <p:cNvSpPr>
              <a:spLocks noChangeArrowheads="1"/>
            </p:cNvSpPr>
            <p:nvPr/>
          </p:nvSpPr>
          <p:spPr bwMode="auto">
            <a:xfrm rot="5400000">
              <a:off x="166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Rectangle 468"/>
            <p:cNvSpPr>
              <a:spLocks noChangeArrowheads="1"/>
            </p:cNvSpPr>
            <p:nvPr/>
          </p:nvSpPr>
          <p:spPr bwMode="auto">
            <a:xfrm rot="5400000">
              <a:off x="1666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Rectangle 467"/>
            <p:cNvSpPr>
              <a:spLocks noChangeArrowheads="1"/>
            </p:cNvSpPr>
            <p:nvPr/>
          </p:nvSpPr>
          <p:spPr bwMode="auto">
            <a:xfrm rot="5400000">
              <a:off x="1666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Rectangle 466"/>
            <p:cNvSpPr>
              <a:spLocks noChangeArrowheads="1"/>
            </p:cNvSpPr>
            <p:nvPr/>
          </p:nvSpPr>
          <p:spPr bwMode="auto">
            <a:xfrm rot="5400000">
              <a:off x="166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Rectangle 465"/>
            <p:cNvSpPr>
              <a:spLocks noChangeArrowheads="1"/>
            </p:cNvSpPr>
            <p:nvPr/>
          </p:nvSpPr>
          <p:spPr bwMode="auto">
            <a:xfrm rot="5400000">
              <a:off x="1666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Rectangle 233"/>
            <p:cNvSpPr>
              <a:spLocks noChangeArrowheads="1"/>
            </p:cNvSpPr>
            <p:nvPr/>
          </p:nvSpPr>
          <p:spPr bwMode="auto">
            <a:xfrm rot="5400000">
              <a:off x="443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Rectangle 234"/>
            <p:cNvSpPr>
              <a:spLocks noChangeArrowheads="1"/>
            </p:cNvSpPr>
            <p:nvPr/>
          </p:nvSpPr>
          <p:spPr bwMode="auto">
            <a:xfrm rot="5400000">
              <a:off x="432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2" name="Rectangle 235"/>
            <p:cNvSpPr>
              <a:spLocks noChangeArrowheads="1"/>
            </p:cNvSpPr>
            <p:nvPr/>
          </p:nvSpPr>
          <p:spPr bwMode="auto">
            <a:xfrm rot="5400000">
              <a:off x="4265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Rectangle 236"/>
            <p:cNvSpPr>
              <a:spLocks noChangeArrowheads="1"/>
            </p:cNvSpPr>
            <p:nvPr/>
          </p:nvSpPr>
          <p:spPr bwMode="auto">
            <a:xfrm rot="5400000">
              <a:off x="3790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Rectangle 237"/>
            <p:cNvSpPr>
              <a:spLocks noChangeArrowheads="1"/>
            </p:cNvSpPr>
            <p:nvPr/>
          </p:nvSpPr>
          <p:spPr bwMode="auto">
            <a:xfrm rot="5400000">
              <a:off x="4205" y="19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Rectangle 238"/>
            <p:cNvSpPr>
              <a:spLocks noChangeArrowheads="1"/>
            </p:cNvSpPr>
            <p:nvPr/>
          </p:nvSpPr>
          <p:spPr bwMode="auto">
            <a:xfrm rot="5400000">
              <a:off x="4145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Rectangle 239"/>
            <p:cNvSpPr>
              <a:spLocks noChangeArrowheads="1"/>
            </p:cNvSpPr>
            <p:nvPr/>
          </p:nvSpPr>
          <p:spPr bwMode="auto">
            <a:xfrm rot="5400000">
              <a:off x="385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 rot="5400000">
              <a:off x="4031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8" name="Rectangle 241"/>
            <p:cNvSpPr>
              <a:spLocks noChangeArrowheads="1"/>
            </p:cNvSpPr>
            <p:nvPr/>
          </p:nvSpPr>
          <p:spPr bwMode="auto">
            <a:xfrm rot="5400000">
              <a:off x="3791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Rectangle 242"/>
            <p:cNvSpPr>
              <a:spLocks noChangeArrowheads="1"/>
            </p:cNvSpPr>
            <p:nvPr/>
          </p:nvSpPr>
          <p:spPr bwMode="auto">
            <a:xfrm rot="5400000">
              <a:off x="3730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0" name="Rectangle 243"/>
            <p:cNvSpPr>
              <a:spLocks noChangeArrowheads="1"/>
            </p:cNvSpPr>
            <p:nvPr/>
          </p:nvSpPr>
          <p:spPr bwMode="auto">
            <a:xfrm rot="5400000">
              <a:off x="373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1" name="Rectangle 244"/>
            <p:cNvSpPr>
              <a:spLocks noChangeArrowheads="1"/>
            </p:cNvSpPr>
            <p:nvPr/>
          </p:nvSpPr>
          <p:spPr bwMode="auto">
            <a:xfrm rot="5400000">
              <a:off x="3908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2" name="Rectangle 245"/>
            <p:cNvSpPr>
              <a:spLocks noChangeArrowheads="1"/>
            </p:cNvSpPr>
            <p:nvPr/>
          </p:nvSpPr>
          <p:spPr bwMode="auto">
            <a:xfrm rot="5400000">
              <a:off x="390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3" name="Rectangle 246"/>
            <p:cNvSpPr>
              <a:spLocks noChangeArrowheads="1"/>
            </p:cNvSpPr>
            <p:nvPr/>
          </p:nvSpPr>
          <p:spPr bwMode="auto">
            <a:xfrm rot="5400000">
              <a:off x="3852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4" name="Rectangle 247"/>
            <p:cNvSpPr>
              <a:spLocks noChangeArrowheads="1"/>
            </p:cNvSpPr>
            <p:nvPr/>
          </p:nvSpPr>
          <p:spPr bwMode="auto">
            <a:xfrm rot="5400000">
              <a:off x="3672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5" name="Rectangle 248"/>
            <p:cNvSpPr>
              <a:spLocks noChangeArrowheads="1"/>
            </p:cNvSpPr>
            <p:nvPr/>
          </p:nvSpPr>
          <p:spPr bwMode="auto">
            <a:xfrm rot="5400000">
              <a:off x="3672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6" name="Rectangle 249"/>
            <p:cNvSpPr>
              <a:spLocks noChangeArrowheads="1"/>
            </p:cNvSpPr>
            <p:nvPr/>
          </p:nvSpPr>
          <p:spPr bwMode="auto">
            <a:xfrm rot="5400000">
              <a:off x="36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" name="Rectangle 250"/>
            <p:cNvSpPr>
              <a:spLocks noChangeArrowheads="1"/>
            </p:cNvSpPr>
            <p:nvPr/>
          </p:nvSpPr>
          <p:spPr bwMode="auto">
            <a:xfrm rot="5400000">
              <a:off x="361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" name="Rectangle 251"/>
            <p:cNvSpPr>
              <a:spLocks noChangeArrowheads="1"/>
            </p:cNvSpPr>
            <p:nvPr/>
          </p:nvSpPr>
          <p:spPr bwMode="auto">
            <a:xfrm rot="5400000">
              <a:off x="3614" y="189"/>
              <a:ext cx="58" cy="58"/>
            </a:xfrm>
            <a:prstGeom prst="rect">
              <a:avLst/>
            </a:prstGeom>
            <a:solidFill>
              <a:srgbClr val="E2BF2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" name="Rectangle 252"/>
            <p:cNvSpPr>
              <a:spLocks noChangeArrowheads="1"/>
            </p:cNvSpPr>
            <p:nvPr/>
          </p:nvSpPr>
          <p:spPr bwMode="auto">
            <a:xfrm rot="5400000">
              <a:off x="3496" y="24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" name="Rectangle 253"/>
            <p:cNvSpPr>
              <a:spLocks noChangeArrowheads="1"/>
            </p:cNvSpPr>
            <p:nvPr/>
          </p:nvSpPr>
          <p:spPr bwMode="auto">
            <a:xfrm rot="5400000">
              <a:off x="3495" y="42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1" name="Rectangle 254"/>
            <p:cNvSpPr>
              <a:spLocks noChangeArrowheads="1"/>
            </p:cNvSpPr>
            <p:nvPr/>
          </p:nvSpPr>
          <p:spPr bwMode="auto">
            <a:xfrm rot="5400000">
              <a:off x="3494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2" name="Rectangle 255"/>
            <p:cNvSpPr>
              <a:spLocks noChangeArrowheads="1"/>
            </p:cNvSpPr>
            <p:nvPr/>
          </p:nvSpPr>
          <p:spPr bwMode="auto">
            <a:xfrm rot="5400000">
              <a:off x="3437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3" name="Rectangle 256"/>
            <p:cNvSpPr>
              <a:spLocks noChangeArrowheads="1"/>
            </p:cNvSpPr>
            <p:nvPr/>
          </p:nvSpPr>
          <p:spPr bwMode="auto">
            <a:xfrm rot="5400000">
              <a:off x="3435" y="19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4" name="Rectangle 257"/>
            <p:cNvSpPr>
              <a:spLocks noChangeArrowheads="1"/>
            </p:cNvSpPr>
            <p:nvPr/>
          </p:nvSpPr>
          <p:spPr bwMode="auto">
            <a:xfrm rot="5400000">
              <a:off x="3436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258"/>
            <p:cNvSpPr>
              <a:spLocks noChangeArrowheads="1"/>
            </p:cNvSpPr>
            <p:nvPr/>
          </p:nvSpPr>
          <p:spPr bwMode="auto">
            <a:xfrm rot="5400000">
              <a:off x="337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6" name="Rectangle 259"/>
            <p:cNvSpPr>
              <a:spLocks noChangeArrowheads="1"/>
            </p:cNvSpPr>
            <p:nvPr/>
          </p:nvSpPr>
          <p:spPr bwMode="auto">
            <a:xfrm rot="5400000">
              <a:off x="3375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7" name="Rectangle 260"/>
            <p:cNvSpPr>
              <a:spLocks noChangeArrowheads="1"/>
            </p:cNvSpPr>
            <p:nvPr/>
          </p:nvSpPr>
          <p:spPr bwMode="auto">
            <a:xfrm rot="5400000">
              <a:off x="3375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8" name="Rectangle 261"/>
            <p:cNvSpPr>
              <a:spLocks noChangeArrowheads="1"/>
            </p:cNvSpPr>
            <p:nvPr/>
          </p:nvSpPr>
          <p:spPr bwMode="auto">
            <a:xfrm rot="5400000">
              <a:off x="3318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9" name="Rectangle 262"/>
            <p:cNvSpPr>
              <a:spLocks noChangeArrowheads="1"/>
            </p:cNvSpPr>
            <p:nvPr/>
          </p:nvSpPr>
          <p:spPr bwMode="auto">
            <a:xfrm rot="5400000">
              <a:off x="331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0" name="Rectangle 263"/>
            <p:cNvSpPr>
              <a:spLocks noChangeArrowheads="1"/>
            </p:cNvSpPr>
            <p:nvPr/>
          </p:nvSpPr>
          <p:spPr bwMode="auto">
            <a:xfrm rot="5400000">
              <a:off x="332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1" name="Rectangle 264"/>
            <p:cNvSpPr>
              <a:spLocks noChangeArrowheads="1"/>
            </p:cNvSpPr>
            <p:nvPr/>
          </p:nvSpPr>
          <p:spPr bwMode="auto">
            <a:xfrm rot="5400000">
              <a:off x="3261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2" name="Rectangle 265"/>
            <p:cNvSpPr>
              <a:spLocks noChangeArrowheads="1"/>
            </p:cNvSpPr>
            <p:nvPr/>
          </p:nvSpPr>
          <p:spPr bwMode="auto">
            <a:xfrm rot="5400000">
              <a:off x="3260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3" name="Rectangle 266"/>
            <p:cNvSpPr>
              <a:spLocks noChangeArrowheads="1"/>
            </p:cNvSpPr>
            <p:nvPr/>
          </p:nvSpPr>
          <p:spPr bwMode="auto">
            <a:xfrm rot="5400000">
              <a:off x="3262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4" name="Rectangle 267"/>
            <p:cNvSpPr>
              <a:spLocks noChangeArrowheads="1"/>
            </p:cNvSpPr>
            <p:nvPr/>
          </p:nvSpPr>
          <p:spPr bwMode="auto">
            <a:xfrm rot="5400000">
              <a:off x="326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5" name="Rectangle 268"/>
            <p:cNvSpPr>
              <a:spLocks noChangeArrowheads="1"/>
            </p:cNvSpPr>
            <p:nvPr/>
          </p:nvSpPr>
          <p:spPr bwMode="auto">
            <a:xfrm rot="5400000">
              <a:off x="3967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6" name="Rectangle 269"/>
            <p:cNvSpPr>
              <a:spLocks noChangeArrowheads="1"/>
            </p:cNvSpPr>
            <p:nvPr/>
          </p:nvSpPr>
          <p:spPr bwMode="auto">
            <a:xfrm rot="5400000">
              <a:off x="3200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7" name="Rectangle 270"/>
            <p:cNvSpPr>
              <a:spLocks noChangeArrowheads="1"/>
            </p:cNvSpPr>
            <p:nvPr/>
          </p:nvSpPr>
          <p:spPr bwMode="auto">
            <a:xfrm rot="5400000">
              <a:off x="3200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8" name="Rectangle 271"/>
            <p:cNvSpPr>
              <a:spLocks noChangeArrowheads="1"/>
            </p:cNvSpPr>
            <p:nvPr/>
          </p:nvSpPr>
          <p:spPr bwMode="auto">
            <a:xfrm rot="5400000">
              <a:off x="3199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69" name="Rectangle 272"/>
            <p:cNvSpPr>
              <a:spLocks noChangeArrowheads="1"/>
            </p:cNvSpPr>
            <p:nvPr/>
          </p:nvSpPr>
          <p:spPr bwMode="auto">
            <a:xfrm rot="5400000">
              <a:off x="3199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0" name="Rectangle 273"/>
            <p:cNvSpPr>
              <a:spLocks noChangeArrowheads="1"/>
            </p:cNvSpPr>
            <p:nvPr/>
          </p:nvSpPr>
          <p:spPr bwMode="auto">
            <a:xfrm rot="5400000">
              <a:off x="3140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1" name="Rectangle 274"/>
            <p:cNvSpPr>
              <a:spLocks noChangeArrowheads="1"/>
            </p:cNvSpPr>
            <p:nvPr/>
          </p:nvSpPr>
          <p:spPr bwMode="auto">
            <a:xfrm rot="5400000">
              <a:off x="3140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2" name="Rectangle 275"/>
            <p:cNvSpPr>
              <a:spLocks noChangeArrowheads="1"/>
            </p:cNvSpPr>
            <p:nvPr/>
          </p:nvSpPr>
          <p:spPr bwMode="auto">
            <a:xfrm rot="5400000">
              <a:off x="3140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3" name="Rectangle 276"/>
            <p:cNvSpPr>
              <a:spLocks noChangeArrowheads="1"/>
            </p:cNvSpPr>
            <p:nvPr/>
          </p:nvSpPr>
          <p:spPr bwMode="auto">
            <a:xfrm rot="5400000">
              <a:off x="314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4" name="Rectangle 277"/>
            <p:cNvSpPr>
              <a:spLocks noChangeArrowheads="1"/>
            </p:cNvSpPr>
            <p:nvPr/>
          </p:nvSpPr>
          <p:spPr bwMode="auto">
            <a:xfrm rot="5400000">
              <a:off x="3084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5" name="Rectangle 278"/>
            <p:cNvSpPr>
              <a:spLocks noChangeArrowheads="1"/>
            </p:cNvSpPr>
            <p:nvPr/>
          </p:nvSpPr>
          <p:spPr bwMode="auto">
            <a:xfrm rot="5400000">
              <a:off x="3086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6" name="Rectangle 279"/>
            <p:cNvSpPr>
              <a:spLocks noChangeArrowheads="1"/>
            </p:cNvSpPr>
            <p:nvPr/>
          </p:nvSpPr>
          <p:spPr bwMode="auto">
            <a:xfrm rot="5400000">
              <a:off x="3086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7" name="Rectangle 280"/>
            <p:cNvSpPr>
              <a:spLocks noChangeArrowheads="1"/>
            </p:cNvSpPr>
            <p:nvPr/>
          </p:nvSpPr>
          <p:spPr bwMode="auto">
            <a:xfrm rot="5400000">
              <a:off x="3082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8" name="Rectangle 281"/>
            <p:cNvSpPr>
              <a:spLocks noChangeArrowheads="1"/>
            </p:cNvSpPr>
            <p:nvPr/>
          </p:nvSpPr>
          <p:spPr bwMode="auto">
            <a:xfrm rot="5400000">
              <a:off x="2963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79" name="Rectangle 282"/>
            <p:cNvSpPr>
              <a:spLocks noChangeArrowheads="1"/>
            </p:cNvSpPr>
            <p:nvPr/>
          </p:nvSpPr>
          <p:spPr bwMode="auto">
            <a:xfrm rot="5400000">
              <a:off x="2964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Rectangle 283"/>
            <p:cNvSpPr>
              <a:spLocks noChangeArrowheads="1"/>
            </p:cNvSpPr>
            <p:nvPr/>
          </p:nvSpPr>
          <p:spPr bwMode="auto">
            <a:xfrm rot="5400000">
              <a:off x="2963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Rectangle 284"/>
            <p:cNvSpPr>
              <a:spLocks noChangeArrowheads="1"/>
            </p:cNvSpPr>
            <p:nvPr/>
          </p:nvSpPr>
          <p:spPr bwMode="auto">
            <a:xfrm rot="5400000">
              <a:off x="2963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Rectangle 285"/>
            <p:cNvSpPr>
              <a:spLocks noChangeArrowheads="1"/>
            </p:cNvSpPr>
            <p:nvPr/>
          </p:nvSpPr>
          <p:spPr bwMode="auto">
            <a:xfrm rot="5400000">
              <a:off x="2789" y="307"/>
              <a:ext cx="293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3" name="Rectangle 286"/>
            <p:cNvSpPr>
              <a:spLocks noChangeArrowheads="1"/>
            </p:cNvSpPr>
            <p:nvPr/>
          </p:nvSpPr>
          <p:spPr bwMode="auto">
            <a:xfrm rot="5400000">
              <a:off x="219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4" name="Rectangle 287"/>
            <p:cNvSpPr>
              <a:spLocks noChangeArrowheads="1"/>
            </p:cNvSpPr>
            <p:nvPr/>
          </p:nvSpPr>
          <p:spPr bwMode="auto">
            <a:xfrm rot="5400000">
              <a:off x="266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5" name="Rectangle 288"/>
            <p:cNvSpPr>
              <a:spLocks noChangeArrowheads="1"/>
            </p:cNvSpPr>
            <p:nvPr/>
          </p:nvSpPr>
          <p:spPr bwMode="auto">
            <a:xfrm rot="5400000">
              <a:off x="261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6" name="Rectangle 289"/>
            <p:cNvSpPr>
              <a:spLocks noChangeArrowheads="1"/>
            </p:cNvSpPr>
            <p:nvPr/>
          </p:nvSpPr>
          <p:spPr bwMode="auto">
            <a:xfrm rot="5400000">
              <a:off x="2552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7" name="Rectangle 290"/>
            <p:cNvSpPr>
              <a:spLocks noChangeArrowheads="1"/>
            </p:cNvSpPr>
            <p:nvPr/>
          </p:nvSpPr>
          <p:spPr bwMode="auto">
            <a:xfrm rot="5400000">
              <a:off x="249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8" name="Rectangle 291"/>
            <p:cNvSpPr>
              <a:spLocks noChangeArrowheads="1"/>
            </p:cNvSpPr>
            <p:nvPr/>
          </p:nvSpPr>
          <p:spPr bwMode="auto">
            <a:xfrm rot="5400000">
              <a:off x="2432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9" name="Rectangle 292"/>
            <p:cNvSpPr>
              <a:spLocks noChangeArrowheads="1"/>
            </p:cNvSpPr>
            <p:nvPr/>
          </p:nvSpPr>
          <p:spPr bwMode="auto">
            <a:xfrm rot="5400000">
              <a:off x="2432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0" name="Rectangle 293"/>
            <p:cNvSpPr>
              <a:spLocks noChangeArrowheads="1"/>
            </p:cNvSpPr>
            <p:nvPr/>
          </p:nvSpPr>
          <p:spPr bwMode="auto">
            <a:xfrm rot="5400000">
              <a:off x="2317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Rectangle 294"/>
            <p:cNvSpPr>
              <a:spLocks noChangeArrowheads="1"/>
            </p:cNvSpPr>
            <p:nvPr/>
          </p:nvSpPr>
          <p:spPr bwMode="auto">
            <a:xfrm rot="5400000">
              <a:off x="2318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2" name="Rectangle 295"/>
            <p:cNvSpPr>
              <a:spLocks noChangeArrowheads="1"/>
            </p:cNvSpPr>
            <p:nvPr/>
          </p:nvSpPr>
          <p:spPr bwMode="auto">
            <a:xfrm rot="5400000">
              <a:off x="2256" y="31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3" name="Rectangle 296"/>
            <p:cNvSpPr>
              <a:spLocks noChangeArrowheads="1"/>
            </p:cNvSpPr>
            <p:nvPr/>
          </p:nvSpPr>
          <p:spPr bwMode="auto">
            <a:xfrm rot="5400000">
              <a:off x="2254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4" name="Rectangle 297"/>
            <p:cNvSpPr>
              <a:spLocks noChangeArrowheads="1"/>
            </p:cNvSpPr>
            <p:nvPr/>
          </p:nvSpPr>
          <p:spPr bwMode="auto">
            <a:xfrm rot="5400000">
              <a:off x="2256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5" name="Rectangle 298"/>
            <p:cNvSpPr>
              <a:spLocks noChangeArrowheads="1"/>
            </p:cNvSpPr>
            <p:nvPr/>
          </p:nvSpPr>
          <p:spPr bwMode="auto">
            <a:xfrm rot="5400000">
              <a:off x="219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6" name="Rectangle 299"/>
            <p:cNvSpPr>
              <a:spLocks noChangeArrowheads="1"/>
            </p:cNvSpPr>
            <p:nvPr/>
          </p:nvSpPr>
          <p:spPr bwMode="auto">
            <a:xfrm rot="5400000">
              <a:off x="2197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7" name="Rectangle 300"/>
            <p:cNvSpPr>
              <a:spLocks noChangeArrowheads="1"/>
            </p:cNvSpPr>
            <p:nvPr/>
          </p:nvSpPr>
          <p:spPr bwMode="auto">
            <a:xfrm rot="5400000">
              <a:off x="2553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Rectangle 301"/>
            <p:cNvSpPr>
              <a:spLocks noChangeArrowheads="1"/>
            </p:cNvSpPr>
            <p:nvPr/>
          </p:nvSpPr>
          <p:spPr bwMode="auto">
            <a:xfrm rot="5400000">
              <a:off x="2667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Rectangle 302"/>
            <p:cNvSpPr>
              <a:spLocks noChangeArrowheads="1"/>
            </p:cNvSpPr>
            <p:nvPr/>
          </p:nvSpPr>
          <p:spPr bwMode="auto">
            <a:xfrm rot="5400000">
              <a:off x="2667" y="30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Rectangle 303"/>
            <p:cNvSpPr>
              <a:spLocks noChangeArrowheads="1"/>
            </p:cNvSpPr>
            <p:nvPr/>
          </p:nvSpPr>
          <p:spPr bwMode="auto">
            <a:xfrm rot="5400000">
              <a:off x="2667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1" name="Rectangle 304"/>
            <p:cNvSpPr>
              <a:spLocks noChangeArrowheads="1"/>
            </p:cNvSpPr>
            <p:nvPr/>
          </p:nvSpPr>
          <p:spPr bwMode="auto">
            <a:xfrm rot="5400000">
              <a:off x="2667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2" name="Rectangle 305"/>
            <p:cNvSpPr>
              <a:spLocks noChangeArrowheads="1"/>
            </p:cNvSpPr>
            <p:nvPr/>
          </p:nvSpPr>
          <p:spPr bwMode="auto">
            <a:xfrm rot="5400000">
              <a:off x="2610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3" name="Rectangle 306"/>
            <p:cNvSpPr>
              <a:spLocks noChangeArrowheads="1"/>
            </p:cNvSpPr>
            <p:nvPr/>
          </p:nvSpPr>
          <p:spPr bwMode="auto">
            <a:xfrm rot="5400000">
              <a:off x="2609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4" name="Rectangle 307"/>
            <p:cNvSpPr>
              <a:spLocks noChangeArrowheads="1"/>
            </p:cNvSpPr>
            <p:nvPr/>
          </p:nvSpPr>
          <p:spPr bwMode="auto">
            <a:xfrm rot="5400000">
              <a:off x="2609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5" name="Rectangle 308"/>
            <p:cNvSpPr>
              <a:spLocks noChangeArrowheads="1"/>
            </p:cNvSpPr>
            <p:nvPr/>
          </p:nvSpPr>
          <p:spPr bwMode="auto">
            <a:xfrm rot="5400000">
              <a:off x="2610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6" name="Rectangle 309"/>
            <p:cNvSpPr>
              <a:spLocks noChangeArrowheads="1"/>
            </p:cNvSpPr>
            <p:nvPr/>
          </p:nvSpPr>
          <p:spPr bwMode="auto">
            <a:xfrm rot="5400000">
              <a:off x="2549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7" name="Rectangle 310"/>
            <p:cNvSpPr>
              <a:spLocks noChangeArrowheads="1"/>
            </p:cNvSpPr>
            <p:nvPr/>
          </p:nvSpPr>
          <p:spPr bwMode="auto">
            <a:xfrm rot="5400000">
              <a:off x="255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8" name="Rectangle 311"/>
            <p:cNvSpPr>
              <a:spLocks noChangeArrowheads="1"/>
            </p:cNvSpPr>
            <p:nvPr/>
          </p:nvSpPr>
          <p:spPr bwMode="auto">
            <a:xfrm rot="5400000">
              <a:off x="2553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9" name="Rectangle 312"/>
            <p:cNvSpPr>
              <a:spLocks noChangeArrowheads="1"/>
            </p:cNvSpPr>
            <p:nvPr/>
          </p:nvSpPr>
          <p:spPr bwMode="auto">
            <a:xfrm rot="5400000">
              <a:off x="2491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0" name="Rectangle 313"/>
            <p:cNvSpPr>
              <a:spLocks noChangeArrowheads="1"/>
            </p:cNvSpPr>
            <p:nvPr/>
          </p:nvSpPr>
          <p:spPr bwMode="auto">
            <a:xfrm rot="5400000">
              <a:off x="2491" y="36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1" name="Rectangle 314"/>
            <p:cNvSpPr>
              <a:spLocks noChangeArrowheads="1"/>
            </p:cNvSpPr>
            <p:nvPr/>
          </p:nvSpPr>
          <p:spPr bwMode="auto">
            <a:xfrm rot="5400000">
              <a:off x="2491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2" name="Rectangle 315"/>
            <p:cNvSpPr>
              <a:spLocks noChangeArrowheads="1"/>
            </p:cNvSpPr>
            <p:nvPr/>
          </p:nvSpPr>
          <p:spPr bwMode="auto">
            <a:xfrm rot="5400000">
              <a:off x="2491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3" name="Rectangle 316"/>
            <p:cNvSpPr>
              <a:spLocks noChangeArrowheads="1"/>
            </p:cNvSpPr>
            <p:nvPr/>
          </p:nvSpPr>
          <p:spPr bwMode="auto">
            <a:xfrm rot="5400000">
              <a:off x="2432" y="42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4" name="Rectangle 317"/>
            <p:cNvSpPr>
              <a:spLocks noChangeArrowheads="1"/>
            </p:cNvSpPr>
            <p:nvPr/>
          </p:nvSpPr>
          <p:spPr bwMode="auto">
            <a:xfrm rot="5400000">
              <a:off x="2432" y="31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5" name="Rectangle 318"/>
            <p:cNvSpPr>
              <a:spLocks noChangeArrowheads="1"/>
            </p:cNvSpPr>
            <p:nvPr/>
          </p:nvSpPr>
          <p:spPr bwMode="auto">
            <a:xfrm rot="5400000">
              <a:off x="243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6" name="Rectangle 319"/>
            <p:cNvSpPr>
              <a:spLocks noChangeArrowheads="1"/>
            </p:cNvSpPr>
            <p:nvPr/>
          </p:nvSpPr>
          <p:spPr bwMode="auto">
            <a:xfrm rot="5400000">
              <a:off x="2318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7" name="Rectangle 320"/>
            <p:cNvSpPr>
              <a:spLocks noChangeArrowheads="1"/>
            </p:cNvSpPr>
            <p:nvPr/>
          </p:nvSpPr>
          <p:spPr bwMode="auto">
            <a:xfrm rot="5400000">
              <a:off x="2318" y="25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8" name="Rectangle 321"/>
            <p:cNvSpPr>
              <a:spLocks noChangeArrowheads="1"/>
            </p:cNvSpPr>
            <p:nvPr/>
          </p:nvSpPr>
          <p:spPr bwMode="auto">
            <a:xfrm rot="5400000">
              <a:off x="2318" y="36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19" name="Rectangle 322"/>
            <p:cNvSpPr>
              <a:spLocks noChangeArrowheads="1"/>
            </p:cNvSpPr>
            <p:nvPr/>
          </p:nvSpPr>
          <p:spPr bwMode="auto">
            <a:xfrm rot="5400000">
              <a:off x="2255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Rectangle 323"/>
            <p:cNvSpPr>
              <a:spLocks noChangeArrowheads="1"/>
            </p:cNvSpPr>
            <p:nvPr/>
          </p:nvSpPr>
          <p:spPr bwMode="auto">
            <a:xfrm rot="5400000">
              <a:off x="2254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Rectangle 324"/>
            <p:cNvSpPr>
              <a:spLocks noChangeArrowheads="1"/>
            </p:cNvSpPr>
            <p:nvPr/>
          </p:nvSpPr>
          <p:spPr bwMode="auto">
            <a:xfrm rot="5400000">
              <a:off x="2197" y="18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2" name="Rectangle 325"/>
            <p:cNvSpPr>
              <a:spLocks noChangeArrowheads="1"/>
            </p:cNvSpPr>
            <p:nvPr/>
          </p:nvSpPr>
          <p:spPr bwMode="auto">
            <a:xfrm rot="5400000">
              <a:off x="2197" y="36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3" name="Rectangle 326"/>
            <p:cNvSpPr>
              <a:spLocks noChangeArrowheads="1"/>
            </p:cNvSpPr>
            <p:nvPr/>
          </p:nvSpPr>
          <p:spPr bwMode="auto">
            <a:xfrm rot="5400000">
              <a:off x="2081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4" name="Rectangle 327"/>
            <p:cNvSpPr>
              <a:spLocks noChangeArrowheads="1"/>
            </p:cNvSpPr>
            <p:nvPr/>
          </p:nvSpPr>
          <p:spPr bwMode="auto">
            <a:xfrm rot="5400000">
              <a:off x="2078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5" name="Rectangle 328"/>
            <p:cNvSpPr>
              <a:spLocks noChangeArrowheads="1"/>
            </p:cNvSpPr>
            <p:nvPr/>
          </p:nvSpPr>
          <p:spPr bwMode="auto">
            <a:xfrm rot="5400000">
              <a:off x="208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6" name="Rectangle 329"/>
            <p:cNvSpPr>
              <a:spLocks noChangeArrowheads="1"/>
            </p:cNvSpPr>
            <p:nvPr/>
          </p:nvSpPr>
          <p:spPr bwMode="auto">
            <a:xfrm rot="5400000">
              <a:off x="2020" y="31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7" name="Rectangle 330"/>
            <p:cNvSpPr>
              <a:spLocks noChangeArrowheads="1"/>
            </p:cNvSpPr>
            <p:nvPr/>
          </p:nvSpPr>
          <p:spPr bwMode="auto">
            <a:xfrm rot="5400000">
              <a:off x="2020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8" name="Rectangle 331"/>
            <p:cNvSpPr>
              <a:spLocks noChangeArrowheads="1"/>
            </p:cNvSpPr>
            <p:nvPr/>
          </p:nvSpPr>
          <p:spPr bwMode="auto">
            <a:xfrm rot="5400000">
              <a:off x="2019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9" name="Rectangle 332"/>
            <p:cNvSpPr>
              <a:spLocks noChangeArrowheads="1"/>
            </p:cNvSpPr>
            <p:nvPr/>
          </p:nvSpPr>
          <p:spPr bwMode="auto">
            <a:xfrm rot="5400000">
              <a:off x="1961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0" name="Rectangle 333"/>
            <p:cNvSpPr>
              <a:spLocks noChangeArrowheads="1"/>
            </p:cNvSpPr>
            <p:nvPr/>
          </p:nvSpPr>
          <p:spPr bwMode="auto">
            <a:xfrm rot="5400000">
              <a:off x="1960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1" name="Rectangle 334"/>
            <p:cNvSpPr>
              <a:spLocks noChangeArrowheads="1"/>
            </p:cNvSpPr>
            <p:nvPr/>
          </p:nvSpPr>
          <p:spPr bwMode="auto">
            <a:xfrm rot="5400000">
              <a:off x="1962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2" name="Rectangle 335"/>
            <p:cNvSpPr>
              <a:spLocks noChangeArrowheads="1"/>
            </p:cNvSpPr>
            <p:nvPr/>
          </p:nvSpPr>
          <p:spPr bwMode="auto">
            <a:xfrm rot="5400000">
              <a:off x="1904" y="36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3" name="Rectangle 336"/>
            <p:cNvSpPr>
              <a:spLocks noChangeArrowheads="1"/>
            </p:cNvSpPr>
            <p:nvPr/>
          </p:nvSpPr>
          <p:spPr bwMode="auto">
            <a:xfrm rot="5400000">
              <a:off x="1901" y="19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4" name="Rectangle 337"/>
            <p:cNvSpPr>
              <a:spLocks noChangeArrowheads="1"/>
            </p:cNvSpPr>
            <p:nvPr/>
          </p:nvSpPr>
          <p:spPr bwMode="auto">
            <a:xfrm rot="5400000">
              <a:off x="1901" y="42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5" name="Rectangle 338"/>
            <p:cNvSpPr>
              <a:spLocks noChangeArrowheads="1"/>
            </p:cNvSpPr>
            <p:nvPr/>
          </p:nvSpPr>
          <p:spPr bwMode="auto">
            <a:xfrm rot="5400000">
              <a:off x="2079" y="426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6" name="Rectangle 339"/>
            <p:cNvSpPr>
              <a:spLocks noChangeArrowheads="1"/>
            </p:cNvSpPr>
            <p:nvPr/>
          </p:nvSpPr>
          <p:spPr bwMode="auto">
            <a:xfrm rot="5400000">
              <a:off x="2020" y="42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7" name="Rectangle 340"/>
            <p:cNvSpPr>
              <a:spLocks noChangeArrowheads="1"/>
            </p:cNvSpPr>
            <p:nvPr/>
          </p:nvSpPr>
          <p:spPr bwMode="auto">
            <a:xfrm rot="5400000">
              <a:off x="2082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8" name="Rectangle 341"/>
            <p:cNvSpPr>
              <a:spLocks noChangeArrowheads="1"/>
            </p:cNvSpPr>
            <p:nvPr/>
          </p:nvSpPr>
          <p:spPr bwMode="auto">
            <a:xfrm rot="5400000">
              <a:off x="1961" y="370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39" name="Rectangle 342"/>
            <p:cNvSpPr>
              <a:spLocks noChangeArrowheads="1"/>
            </p:cNvSpPr>
            <p:nvPr/>
          </p:nvSpPr>
          <p:spPr bwMode="auto">
            <a:xfrm rot="5400000">
              <a:off x="1961" y="311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0" name="Rectangle 343"/>
            <p:cNvSpPr>
              <a:spLocks noChangeArrowheads="1"/>
            </p:cNvSpPr>
            <p:nvPr/>
          </p:nvSpPr>
          <p:spPr bwMode="auto">
            <a:xfrm rot="5400000">
              <a:off x="2019" y="18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1" name="Rectangle 344"/>
            <p:cNvSpPr>
              <a:spLocks noChangeArrowheads="1"/>
            </p:cNvSpPr>
            <p:nvPr/>
          </p:nvSpPr>
          <p:spPr bwMode="auto">
            <a:xfrm rot="5400000">
              <a:off x="1901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2" name="Rectangle 345"/>
            <p:cNvSpPr>
              <a:spLocks noChangeArrowheads="1"/>
            </p:cNvSpPr>
            <p:nvPr/>
          </p:nvSpPr>
          <p:spPr bwMode="auto">
            <a:xfrm rot="5400000">
              <a:off x="1904" y="24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3" name="Rectangle 346"/>
            <p:cNvSpPr>
              <a:spLocks noChangeArrowheads="1"/>
            </p:cNvSpPr>
            <p:nvPr/>
          </p:nvSpPr>
          <p:spPr bwMode="auto">
            <a:xfrm rot="5400000">
              <a:off x="1842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4" name="Rectangle 347"/>
            <p:cNvSpPr>
              <a:spLocks noChangeArrowheads="1"/>
            </p:cNvSpPr>
            <p:nvPr/>
          </p:nvSpPr>
          <p:spPr bwMode="auto">
            <a:xfrm rot="5400000">
              <a:off x="1841" y="36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5" name="Rectangle 348"/>
            <p:cNvSpPr>
              <a:spLocks noChangeArrowheads="1"/>
            </p:cNvSpPr>
            <p:nvPr/>
          </p:nvSpPr>
          <p:spPr bwMode="auto">
            <a:xfrm rot="5400000">
              <a:off x="1842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" name="Rectangle 349"/>
            <p:cNvSpPr>
              <a:spLocks noChangeArrowheads="1"/>
            </p:cNvSpPr>
            <p:nvPr/>
          </p:nvSpPr>
          <p:spPr bwMode="auto">
            <a:xfrm rot="5400000">
              <a:off x="1843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" name="Rectangle 350"/>
            <p:cNvSpPr>
              <a:spLocks noChangeArrowheads="1"/>
            </p:cNvSpPr>
            <p:nvPr/>
          </p:nvSpPr>
          <p:spPr bwMode="auto">
            <a:xfrm rot="5400000">
              <a:off x="1783" y="251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" name="Rectangle 351"/>
            <p:cNvSpPr>
              <a:spLocks noChangeArrowheads="1"/>
            </p:cNvSpPr>
            <p:nvPr/>
          </p:nvSpPr>
          <p:spPr bwMode="auto">
            <a:xfrm rot="5400000">
              <a:off x="1784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9" name="Rectangle 352"/>
            <p:cNvSpPr>
              <a:spLocks noChangeArrowheads="1"/>
            </p:cNvSpPr>
            <p:nvPr/>
          </p:nvSpPr>
          <p:spPr bwMode="auto">
            <a:xfrm rot="5400000">
              <a:off x="178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" name="Rectangle 353"/>
            <p:cNvSpPr>
              <a:spLocks noChangeArrowheads="1"/>
            </p:cNvSpPr>
            <p:nvPr/>
          </p:nvSpPr>
          <p:spPr bwMode="auto">
            <a:xfrm rot="5400000">
              <a:off x="1783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1" name="Rectangle 354"/>
            <p:cNvSpPr>
              <a:spLocks noChangeArrowheads="1"/>
            </p:cNvSpPr>
            <p:nvPr/>
          </p:nvSpPr>
          <p:spPr bwMode="auto">
            <a:xfrm rot="5400000">
              <a:off x="1727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" name="Rectangle 355"/>
            <p:cNvSpPr>
              <a:spLocks noChangeArrowheads="1"/>
            </p:cNvSpPr>
            <p:nvPr/>
          </p:nvSpPr>
          <p:spPr bwMode="auto">
            <a:xfrm rot="5400000">
              <a:off x="1727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3" name="Rectangle 356"/>
            <p:cNvSpPr>
              <a:spLocks noChangeArrowheads="1"/>
            </p:cNvSpPr>
            <p:nvPr/>
          </p:nvSpPr>
          <p:spPr bwMode="auto">
            <a:xfrm rot="5400000">
              <a:off x="172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4" name="Rectangle 357"/>
            <p:cNvSpPr>
              <a:spLocks noChangeArrowheads="1"/>
            </p:cNvSpPr>
            <p:nvPr/>
          </p:nvSpPr>
          <p:spPr bwMode="auto">
            <a:xfrm rot="5400000">
              <a:off x="1727" y="42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5" name="Rectangle 358"/>
            <p:cNvSpPr>
              <a:spLocks noChangeArrowheads="1"/>
            </p:cNvSpPr>
            <p:nvPr/>
          </p:nvSpPr>
          <p:spPr bwMode="auto">
            <a:xfrm rot="5400000">
              <a:off x="1605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6" name="Rectangle 359"/>
            <p:cNvSpPr>
              <a:spLocks noChangeArrowheads="1"/>
            </p:cNvSpPr>
            <p:nvPr/>
          </p:nvSpPr>
          <p:spPr bwMode="auto">
            <a:xfrm rot="5400000">
              <a:off x="1605" y="24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7" name="Rectangle 360"/>
            <p:cNvSpPr>
              <a:spLocks noChangeArrowheads="1"/>
            </p:cNvSpPr>
            <p:nvPr/>
          </p:nvSpPr>
          <p:spPr bwMode="auto">
            <a:xfrm rot="5400000">
              <a:off x="1604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8" name="Rectangle 361"/>
            <p:cNvSpPr>
              <a:spLocks noChangeArrowheads="1"/>
            </p:cNvSpPr>
            <p:nvPr/>
          </p:nvSpPr>
          <p:spPr bwMode="auto">
            <a:xfrm rot="5400000">
              <a:off x="1604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9" name="Rectangle 362"/>
            <p:cNvSpPr>
              <a:spLocks noChangeArrowheads="1"/>
            </p:cNvSpPr>
            <p:nvPr/>
          </p:nvSpPr>
          <p:spPr bwMode="auto">
            <a:xfrm rot="5400000">
              <a:off x="1842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0" name="Rectangle 363"/>
            <p:cNvSpPr>
              <a:spLocks noChangeArrowheads="1"/>
            </p:cNvSpPr>
            <p:nvPr/>
          </p:nvSpPr>
          <p:spPr bwMode="auto">
            <a:xfrm rot="5400000">
              <a:off x="1782" y="18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1" name="Rectangle 364"/>
            <p:cNvSpPr>
              <a:spLocks noChangeArrowheads="1"/>
            </p:cNvSpPr>
            <p:nvPr/>
          </p:nvSpPr>
          <p:spPr bwMode="auto">
            <a:xfrm rot="5400000">
              <a:off x="172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2" name="Rectangle 365"/>
            <p:cNvSpPr>
              <a:spLocks noChangeArrowheads="1"/>
            </p:cNvSpPr>
            <p:nvPr/>
          </p:nvSpPr>
          <p:spPr bwMode="auto">
            <a:xfrm rot="5400000">
              <a:off x="1605" y="424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3" name="Rectangle 366"/>
            <p:cNvSpPr>
              <a:spLocks noChangeArrowheads="1"/>
            </p:cNvSpPr>
            <p:nvPr/>
          </p:nvSpPr>
          <p:spPr bwMode="auto">
            <a:xfrm rot="5400000">
              <a:off x="1546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4" name="Rectangle 367"/>
            <p:cNvSpPr>
              <a:spLocks noChangeArrowheads="1"/>
            </p:cNvSpPr>
            <p:nvPr/>
          </p:nvSpPr>
          <p:spPr bwMode="auto">
            <a:xfrm rot="5400000">
              <a:off x="154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5" name="Rectangle 368"/>
            <p:cNvSpPr>
              <a:spLocks noChangeArrowheads="1"/>
            </p:cNvSpPr>
            <p:nvPr/>
          </p:nvSpPr>
          <p:spPr bwMode="auto">
            <a:xfrm rot="5400000">
              <a:off x="1547" y="366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6" name="Rectangle 369"/>
            <p:cNvSpPr>
              <a:spLocks noChangeArrowheads="1"/>
            </p:cNvSpPr>
            <p:nvPr/>
          </p:nvSpPr>
          <p:spPr bwMode="auto">
            <a:xfrm rot="5400000">
              <a:off x="1547" y="189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7" name="Rectangle 370"/>
            <p:cNvSpPr>
              <a:spLocks noChangeArrowheads="1"/>
            </p:cNvSpPr>
            <p:nvPr/>
          </p:nvSpPr>
          <p:spPr bwMode="auto">
            <a:xfrm rot="5400000">
              <a:off x="1484" y="24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8" name="Rectangle 371"/>
            <p:cNvSpPr>
              <a:spLocks noChangeArrowheads="1"/>
            </p:cNvSpPr>
            <p:nvPr/>
          </p:nvSpPr>
          <p:spPr bwMode="auto">
            <a:xfrm rot="5400000">
              <a:off x="1484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69" name="Rectangle 372"/>
            <p:cNvSpPr>
              <a:spLocks noChangeArrowheads="1"/>
            </p:cNvSpPr>
            <p:nvPr/>
          </p:nvSpPr>
          <p:spPr bwMode="auto">
            <a:xfrm rot="5400000">
              <a:off x="1483" y="365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0" name="Rectangle 373"/>
            <p:cNvSpPr>
              <a:spLocks noChangeArrowheads="1"/>
            </p:cNvSpPr>
            <p:nvPr/>
          </p:nvSpPr>
          <p:spPr bwMode="auto">
            <a:xfrm rot="5400000">
              <a:off x="1483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1" name="Rectangle 374"/>
            <p:cNvSpPr>
              <a:spLocks noChangeArrowheads="1"/>
            </p:cNvSpPr>
            <p:nvPr/>
          </p:nvSpPr>
          <p:spPr bwMode="auto">
            <a:xfrm rot="5400000">
              <a:off x="1547" y="249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2" name="Rectangle 375"/>
            <p:cNvSpPr>
              <a:spLocks noChangeArrowheads="1"/>
            </p:cNvSpPr>
            <p:nvPr/>
          </p:nvSpPr>
          <p:spPr bwMode="auto">
            <a:xfrm rot="5400000">
              <a:off x="1483" y="307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3" name="Rectangle 376"/>
            <p:cNvSpPr>
              <a:spLocks noChangeArrowheads="1"/>
            </p:cNvSpPr>
            <p:nvPr/>
          </p:nvSpPr>
          <p:spPr bwMode="auto">
            <a:xfrm rot="5400000">
              <a:off x="1426" y="18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4" name="Rectangle 377"/>
            <p:cNvSpPr>
              <a:spLocks noChangeArrowheads="1"/>
            </p:cNvSpPr>
            <p:nvPr/>
          </p:nvSpPr>
          <p:spPr bwMode="auto">
            <a:xfrm rot="5400000">
              <a:off x="1428" y="30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5" name="Rectangle 378"/>
            <p:cNvSpPr>
              <a:spLocks noChangeArrowheads="1"/>
            </p:cNvSpPr>
            <p:nvPr/>
          </p:nvSpPr>
          <p:spPr bwMode="auto">
            <a:xfrm rot="5400000">
              <a:off x="1424" y="370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6" name="Rectangle 379"/>
            <p:cNvSpPr>
              <a:spLocks noChangeArrowheads="1"/>
            </p:cNvSpPr>
            <p:nvPr/>
          </p:nvSpPr>
          <p:spPr bwMode="auto">
            <a:xfrm rot="5400000">
              <a:off x="1428" y="424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7" name="Rectangle 380"/>
            <p:cNvSpPr>
              <a:spLocks noChangeArrowheads="1"/>
            </p:cNvSpPr>
            <p:nvPr/>
          </p:nvSpPr>
          <p:spPr bwMode="auto">
            <a:xfrm rot="5400000">
              <a:off x="1368" y="307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8" name="Rectangle 381"/>
            <p:cNvSpPr>
              <a:spLocks noChangeArrowheads="1"/>
            </p:cNvSpPr>
            <p:nvPr/>
          </p:nvSpPr>
          <p:spPr bwMode="auto">
            <a:xfrm rot="5400000">
              <a:off x="1368" y="18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79" name="Rectangle 382"/>
            <p:cNvSpPr>
              <a:spLocks noChangeArrowheads="1"/>
            </p:cNvSpPr>
            <p:nvPr/>
          </p:nvSpPr>
          <p:spPr bwMode="auto">
            <a:xfrm rot="5400000">
              <a:off x="1368" y="42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0" name="Rectangle 383"/>
            <p:cNvSpPr>
              <a:spLocks noChangeArrowheads="1"/>
            </p:cNvSpPr>
            <p:nvPr/>
          </p:nvSpPr>
          <p:spPr bwMode="auto">
            <a:xfrm rot="5400000">
              <a:off x="1368" y="248"/>
              <a:ext cx="58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1" name="Rectangle 384"/>
            <p:cNvSpPr>
              <a:spLocks noChangeArrowheads="1"/>
            </p:cNvSpPr>
            <p:nvPr/>
          </p:nvSpPr>
          <p:spPr bwMode="auto">
            <a:xfrm rot="5400000">
              <a:off x="1426" y="248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2" name="Rectangle 385"/>
            <p:cNvSpPr>
              <a:spLocks noChangeArrowheads="1"/>
            </p:cNvSpPr>
            <p:nvPr/>
          </p:nvSpPr>
          <p:spPr bwMode="auto">
            <a:xfrm rot="5400000">
              <a:off x="1368" y="365"/>
              <a:ext cx="58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Rectangle 386"/>
            <p:cNvSpPr>
              <a:spLocks noChangeArrowheads="1"/>
            </p:cNvSpPr>
            <p:nvPr/>
          </p:nvSpPr>
          <p:spPr bwMode="auto">
            <a:xfrm rot="5400000">
              <a:off x="1191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4" name="Rectangle 387"/>
            <p:cNvSpPr>
              <a:spLocks noChangeArrowheads="1"/>
            </p:cNvSpPr>
            <p:nvPr/>
          </p:nvSpPr>
          <p:spPr bwMode="auto">
            <a:xfrm rot="5400000">
              <a:off x="2609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5" name="Rectangle 388"/>
            <p:cNvSpPr>
              <a:spLocks noChangeArrowheads="1"/>
            </p:cNvSpPr>
            <p:nvPr/>
          </p:nvSpPr>
          <p:spPr bwMode="auto">
            <a:xfrm rot="5400000">
              <a:off x="2667" y="309"/>
              <a:ext cx="295" cy="58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6" name="Rectangle 389"/>
            <p:cNvSpPr>
              <a:spLocks noChangeArrowheads="1"/>
            </p:cNvSpPr>
            <p:nvPr/>
          </p:nvSpPr>
          <p:spPr bwMode="auto">
            <a:xfrm rot="5400000">
              <a:off x="1132" y="307"/>
              <a:ext cx="291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7" name="Rectangle 390"/>
            <p:cNvSpPr>
              <a:spLocks noChangeArrowheads="1"/>
            </p:cNvSpPr>
            <p:nvPr/>
          </p:nvSpPr>
          <p:spPr bwMode="auto">
            <a:xfrm rot="5400000">
              <a:off x="1071" y="307"/>
              <a:ext cx="296" cy="58"/>
            </a:xfrm>
            <a:prstGeom prst="rect">
              <a:avLst/>
            </a:prstGeom>
            <a:solidFill>
              <a:srgbClr val="408E5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8" name="Line 391"/>
            <p:cNvSpPr>
              <a:spLocks noChangeShapeType="1"/>
            </p:cNvSpPr>
            <p:nvPr/>
          </p:nvSpPr>
          <p:spPr bwMode="auto">
            <a:xfrm rot="5400000">
              <a:off x="429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9" name="Line 392"/>
            <p:cNvSpPr>
              <a:spLocks noChangeShapeType="1"/>
            </p:cNvSpPr>
            <p:nvPr/>
          </p:nvSpPr>
          <p:spPr bwMode="auto">
            <a:xfrm rot="5400000">
              <a:off x="2920" y="-1303"/>
              <a:ext cx="0" cy="3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0" name="Line 393"/>
            <p:cNvSpPr>
              <a:spLocks noChangeShapeType="1"/>
            </p:cNvSpPr>
            <p:nvPr/>
          </p:nvSpPr>
          <p:spPr bwMode="auto">
            <a:xfrm rot="5400000">
              <a:off x="2947" y="-1391"/>
              <a:ext cx="0" cy="35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1" name="Line 394"/>
            <p:cNvSpPr>
              <a:spLocks noChangeShapeType="1"/>
            </p:cNvSpPr>
            <p:nvPr/>
          </p:nvSpPr>
          <p:spPr bwMode="auto">
            <a:xfrm rot="5400000">
              <a:off x="3012" y="-1636"/>
              <a:ext cx="0" cy="36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2" name="Line 395"/>
            <p:cNvSpPr>
              <a:spLocks noChangeShapeType="1"/>
            </p:cNvSpPr>
            <p:nvPr/>
          </p:nvSpPr>
          <p:spPr bwMode="auto">
            <a:xfrm rot="5400000">
              <a:off x="2926" y="-1487"/>
              <a:ext cx="0" cy="34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3" name="Line 396"/>
            <p:cNvSpPr>
              <a:spLocks noChangeShapeType="1"/>
            </p:cNvSpPr>
            <p:nvPr/>
          </p:nvSpPr>
          <p:spPr bwMode="auto">
            <a:xfrm rot="5400000">
              <a:off x="2968" y="-1474"/>
              <a:ext cx="0" cy="3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4" name="Line 397"/>
            <p:cNvSpPr>
              <a:spLocks noChangeShapeType="1"/>
            </p:cNvSpPr>
            <p:nvPr/>
          </p:nvSpPr>
          <p:spPr bwMode="auto">
            <a:xfrm rot="5400000">
              <a:off x="2855" y="-1182"/>
              <a:ext cx="0" cy="33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5" name="Line 398"/>
            <p:cNvSpPr>
              <a:spLocks noChangeShapeType="1"/>
            </p:cNvSpPr>
            <p:nvPr/>
          </p:nvSpPr>
          <p:spPr bwMode="auto">
            <a:xfrm rot="5400000">
              <a:off x="423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6" name="Line 399"/>
            <p:cNvSpPr>
              <a:spLocks noChangeShapeType="1"/>
            </p:cNvSpPr>
            <p:nvPr/>
          </p:nvSpPr>
          <p:spPr bwMode="auto">
            <a:xfrm rot="5400000">
              <a:off x="417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7" name="Line 400"/>
            <p:cNvSpPr>
              <a:spLocks noChangeShapeType="1"/>
            </p:cNvSpPr>
            <p:nvPr/>
          </p:nvSpPr>
          <p:spPr bwMode="auto">
            <a:xfrm rot="5400000">
              <a:off x="411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8" name="Line 401"/>
            <p:cNvSpPr>
              <a:spLocks noChangeShapeType="1"/>
            </p:cNvSpPr>
            <p:nvPr/>
          </p:nvSpPr>
          <p:spPr bwMode="auto">
            <a:xfrm rot="5400000">
              <a:off x="405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99" name="Line 402"/>
            <p:cNvSpPr>
              <a:spLocks noChangeShapeType="1"/>
            </p:cNvSpPr>
            <p:nvPr/>
          </p:nvSpPr>
          <p:spPr bwMode="auto">
            <a:xfrm rot="5400000">
              <a:off x="399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0" name="Line 403"/>
            <p:cNvSpPr>
              <a:spLocks noChangeShapeType="1"/>
            </p:cNvSpPr>
            <p:nvPr/>
          </p:nvSpPr>
          <p:spPr bwMode="auto">
            <a:xfrm rot="5400000">
              <a:off x="38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1" name="Line 404"/>
            <p:cNvSpPr>
              <a:spLocks noChangeShapeType="1"/>
            </p:cNvSpPr>
            <p:nvPr/>
          </p:nvSpPr>
          <p:spPr bwMode="auto">
            <a:xfrm rot="5400000">
              <a:off x="3819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2" name="Line 405"/>
            <p:cNvSpPr>
              <a:spLocks noChangeShapeType="1"/>
            </p:cNvSpPr>
            <p:nvPr/>
          </p:nvSpPr>
          <p:spPr bwMode="auto">
            <a:xfrm rot="5400000">
              <a:off x="3760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3" name="Line 406"/>
            <p:cNvSpPr>
              <a:spLocks noChangeShapeType="1"/>
            </p:cNvSpPr>
            <p:nvPr/>
          </p:nvSpPr>
          <p:spPr bwMode="auto">
            <a:xfrm rot="5400000">
              <a:off x="3701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4" name="Line 407"/>
            <p:cNvSpPr>
              <a:spLocks noChangeShapeType="1"/>
            </p:cNvSpPr>
            <p:nvPr/>
          </p:nvSpPr>
          <p:spPr bwMode="auto">
            <a:xfrm rot="5400000">
              <a:off x="3642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5" name="Line 408"/>
            <p:cNvSpPr>
              <a:spLocks noChangeShapeType="1"/>
            </p:cNvSpPr>
            <p:nvPr/>
          </p:nvSpPr>
          <p:spPr bwMode="auto">
            <a:xfrm rot="5400000">
              <a:off x="3583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6" name="Line 409"/>
            <p:cNvSpPr>
              <a:spLocks noChangeShapeType="1"/>
            </p:cNvSpPr>
            <p:nvPr/>
          </p:nvSpPr>
          <p:spPr bwMode="auto">
            <a:xfrm rot="5400000">
              <a:off x="35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7" name="Line 410"/>
            <p:cNvSpPr>
              <a:spLocks noChangeShapeType="1"/>
            </p:cNvSpPr>
            <p:nvPr/>
          </p:nvSpPr>
          <p:spPr bwMode="auto">
            <a:xfrm rot="5400000">
              <a:off x="3465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8" name="Line 411"/>
            <p:cNvSpPr>
              <a:spLocks noChangeShapeType="1"/>
            </p:cNvSpPr>
            <p:nvPr/>
          </p:nvSpPr>
          <p:spPr bwMode="auto">
            <a:xfrm rot="5400000">
              <a:off x="3346" y="336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09" name="Line 412"/>
            <p:cNvSpPr>
              <a:spLocks noChangeShapeType="1"/>
            </p:cNvSpPr>
            <p:nvPr/>
          </p:nvSpPr>
          <p:spPr bwMode="auto">
            <a:xfrm rot="5400000">
              <a:off x="32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0" name="Line 413"/>
            <p:cNvSpPr>
              <a:spLocks noChangeShapeType="1"/>
            </p:cNvSpPr>
            <p:nvPr/>
          </p:nvSpPr>
          <p:spPr bwMode="auto">
            <a:xfrm rot="5400000">
              <a:off x="32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1" name="Line 414"/>
            <p:cNvSpPr>
              <a:spLocks noChangeShapeType="1"/>
            </p:cNvSpPr>
            <p:nvPr/>
          </p:nvSpPr>
          <p:spPr bwMode="auto">
            <a:xfrm rot="5400000">
              <a:off x="31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2" name="Line 415"/>
            <p:cNvSpPr>
              <a:spLocks noChangeShapeType="1"/>
            </p:cNvSpPr>
            <p:nvPr/>
          </p:nvSpPr>
          <p:spPr bwMode="auto">
            <a:xfrm rot="5400000">
              <a:off x="31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3" name="Line 416"/>
            <p:cNvSpPr>
              <a:spLocks noChangeShapeType="1"/>
            </p:cNvSpPr>
            <p:nvPr/>
          </p:nvSpPr>
          <p:spPr bwMode="auto">
            <a:xfrm rot="5400000">
              <a:off x="30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4" name="Line 417"/>
            <p:cNvSpPr>
              <a:spLocks noChangeShapeType="1"/>
            </p:cNvSpPr>
            <p:nvPr/>
          </p:nvSpPr>
          <p:spPr bwMode="auto">
            <a:xfrm rot="5400000">
              <a:off x="29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5" name="Line 418"/>
            <p:cNvSpPr>
              <a:spLocks noChangeShapeType="1"/>
            </p:cNvSpPr>
            <p:nvPr/>
          </p:nvSpPr>
          <p:spPr bwMode="auto">
            <a:xfrm rot="5400000">
              <a:off x="29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6" name="Line 419"/>
            <p:cNvSpPr>
              <a:spLocks noChangeShapeType="1"/>
            </p:cNvSpPr>
            <p:nvPr/>
          </p:nvSpPr>
          <p:spPr bwMode="auto">
            <a:xfrm rot="5400000">
              <a:off x="28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7" name="Line 420"/>
            <p:cNvSpPr>
              <a:spLocks noChangeShapeType="1"/>
            </p:cNvSpPr>
            <p:nvPr/>
          </p:nvSpPr>
          <p:spPr bwMode="auto">
            <a:xfrm rot="5400000">
              <a:off x="27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8" name="Line 421"/>
            <p:cNvSpPr>
              <a:spLocks noChangeShapeType="1"/>
            </p:cNvSpPr>
            <p:nvPr/>
          </p:nvSpPr>
          <p:spPr bwMode="auto">
            <a:xfrm rot="5400000">
              <a:off x="26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9" name="Line 422"/>
            <p:cNvSpPr>
              <a:spLocks noChangeShapeType="1"/>
            </p:cNvSpPr>
            <p:nvPr/>
          </p:nvSpPr>
          <p:spPr bwMode="auto">
            <a:xfrm rot="5400000">
              <a:off x="257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0" name="Line 423"/>
            <p:cNvSpPr>
              <a:spLocks noChangeShapeType="1"/>
            </p:cNvSpPr>
            <p:nvPr/>
          </p:nvSpPr>
          <p:spPr bwMode="auto">
            <a:xfrm rot="5400000">
              <a:off x="25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1" name="Line 424"/>
            <p:cNvSpPr>
              <a:spLocks noChangeShapeType="1"/>
            </p:cNvSpPr>
            <p:nvPr/>
          </p:nvSpPr>
          <p:spPr bwMode="auto">
            <a:xfrm rot="5400000">
              <a:off x="24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2" name="Line 425"/>
            <p:cNvSpPr>
              <a:spLocks noChangeShapeType="1"/>
            </p:cNvSpPr>
            <p:nvPr/>
          </p:nvSpPr>
          <p:spPr bwMode="auto">
            <a:xfrm rot="5400000">
              <a:off x="24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3" name="Line 426"/>
            <p:cNvSpPr>
              <a:spLocks noChangeShapeType="1"/>
            </p:cNvSpPr>
            <p:nvPr/>
          </p:nvSpPr>
          <p:spPr bwMode="auto">
            <a:xfrm rot="5400000">
              <a:off x="23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4" name="Line 427"/>
            <p:cNvSpPr>
              <a:spLocks noChangeShapeType="1"/>
            </p:cNvSpPr>
            <p:nvPr/>
          </p:nvSpPr>
          <p:spPr bwMode="auto">
            <a:xfrm rot="5400000">
              <a:off x="228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5" name="Line 428"/>
            <p:cNvSpPr>
              <a:spLocks noChangeShapeType="1"/>
            </p:cNvSpPr>
            <p:nvPr/>
          </p:nvSpPr>
          <p:spPr bwMode="auto">
            <a:xfrm rot="5400000">
              <a:off x="216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6" name="Line 429"/>
            <p:cNvSpPr>
              <a:spLocks noChangeShapeType="1"/>
            </p:cNvSpPr>
            <p:nvPr/>
          </p:nvSpPr>
          <p:spPr bwMode="auto">
            <a:xfrm rot="5400000">
              <a:off x="210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7" name="Line 430"/>
            <p:cNvSpPr>
              <a:spLocks noChangeShapeType="1"/>
            </p:cNvSpPr>
            <p:nvPr/>
          </p:nvSpPr>
          <p:spPr bwMode="auto">
            <a:xfrm rot="5400000">
              <a:off x="204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8" name="Line 431"/>
            <p:cNvSpPr>
              <a:spLocks noChangeShapeType="1"/>
            </p:cNvSpPr>
            <p:nvPr/>
          </p:nvSpPr>
          <p:spPr bwMode="auto">
            <a:xfrm rot="5400000">
              <a:off x="192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29" name="Line 432"/>
            <p:cNvSpPr>
              <a:spLocks noChangeShapeType="1"/>
            </p:cNvSpPr>
            <p:nvPr/>
          </p:nvSpPr>
          <p:spPr bwMode="auto">
            <a:xfrm rot="5400000">
              <a:off x="187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0" name="Line 433"/>
            <p:cNvSpPr>
              <a:spLocks noChangeShapeType="1"/>
            </p:cNvSpPr>
            <p:nvPr/>
          </p:nvSpPr>
          <p:spPr bwMode="auto">
            <a:xfrm rot="5400000">
              <a:off x="181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1" name="Line 434"/>
            <p:cNvSpPr>
              <a:spLocks noChangeShapeType="1"/>
            </p:cNvSpPr>
            <p:nvPr/>
          </p:nvSpPr>
          <p:spPr bwMode="auto">
            <a:xfrm rot="5400000">
              <a:off x="175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2" name="Line 435"/>
            <p:cNvSpPr>
              <a:spLocks noChangeShapeType="1"/>
            </p:cNvSpPr>
            <p:nvPr/>
          </p:nvSpPr>
          <p:spPr bwMode="auto">
            <a:xfrm rot="5400000">
              <a:off x="1693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3" name="Line 436"/>
            <p:cNvSpPr>
              <a:spLocks noChangeShapeType="1"/>
            </p:cNvSpPr>
            <p:nvPr/>
          </p:nvSpPr>
          <p:spPr bwMode="auto">
            <a:xfrm rot="5400000">
              <a:off x="1634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4" name="Line 437"/>
            <p:cNvSpPr>
              <a:spLocks noChangeShapeType="1"/>
            </p:cNvSpPr>
            <p:nvPr/>
          </p:nvSpPr>
          <p:spPr bwMode="auto">
            <a:xfrm rot="5400000">
              <a:off x="15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5" name="Line 438"/>
            <p:cNvSpPr>
              <a:spLocks noChangeShapeType="1"/>
            </p:cNvSpPr>
            <p:nvPr/>
          </p:nvSpPr>
          <p:spPr bwMode="auto">
            <a:xfrm rot="5400000">
              <a:off x="1456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6" name="Line 439"/>
            <p:cNvSpPr>
              <a:spLocks noChangeShapeType="1"/>
            </p:cNvSpPr>
            <p:nvPr/>
          </p:nvSpPr>
          <p:spPr bwMode="auto">
            <a:xfrm rot="5400000">
              <a:off x="139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7" name="Line 440"/>
            <p:cNvSpPr>
              <a:spLocks noChangeShapeType="1"/>
            </p:cNvSpPr>
            <p:nvPr/>
          </p:nvSpPr>
          <p:spPr bwMode="auto">
            <a:xfrm rot="5400000">
              <a:off x="133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8" name="Line 441"/>
            <p:cNvSpPr>
              <a:spLocks noChangeShapeType="1"/>
            </p:cNvSpPr>
            <p:nvPr/>
          </p:nvSpPr>
          <p:spPr bwMode="auto">
            <a:xfrm rot="5400000">
              <a:off x="127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9" name="Line 442"/>
            <p:cNvSpPr>
              <a:spLocks noChangeShapeType="1"/>
            </p:cNvSpPr>
            <p:nvPr/>
          </p:nvSpPr>
          <p:spPr bwMode="auto">
            <a:xfrm rot="5400000">
              <a:off x="121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0" name="Line 443"/>
            <p:cNvSpPr>
              <a:spLocks noChangeShapeType="1"/>
            </p:cNvSpPr>
            <p:nvPr/>
          </p:nvSpPr>
          <p:spPr bwMode="auto">
            <a:xfrm rot="5400000">
              <a:off x="1160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1" name="Line 444"/>
            <p:cNvSpPr>
              <a:spLocks noChangeShapeType="1"/>
            </p:cNvSpPr>
            <p:nvPr/>
          </p:nvSpPr>
          <p:spPr bwMode="auto">
            <a:xfrm rot="5400000">
              <a:off x="1101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2" name="Line 445"/>
            <p:cNvSpPr>
              <a:spLocks noChangeShapeType="1"/>
            </p:cNvSpPr>
            <p:nvPr/>
          </p:nvSpPr>
          <p:spPr bwMode="auto">
            <a:xfrm rot="5400000">
              <a:off x="1042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3" name="Line 446"/>
            <p:cNvSpPr>
              <a:spLocks noChangeShapeType="1"/>
            </p:cNvSpPr>
            <p:nvPr/>
          </p:nvSpPr>
          <p:spPr bwMode="auto">
            <a:xfrm rot="5400000">
              <a:off x="443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4" name="Line 447"/>
            <p:cNvSpPr>
              <a:spLocks noChangeShapeType="1"/>
            </p:cNvSpPr>
            <p:nvPr/>
          </p:nvSpPr>
          <p:spPr bwMode="auto">
            <a:xfrm rot="5400000">
              <a:off x="4349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5" name="Line 448"/>
            <p:cNvSpPr>
              <a:spLocks noChangeShapeType="1"/>
            </p:cNvSpPr>
            <p:nvPr/>
          </p:nvSpPr>
          <p:spPr bwMode="auto">
            <a:xfrm rot="5400000">
              <a:off x="4498" y="307"/>
              <a:ext cx="2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6" name="Line 449"/>
            <p:cNvSpPr>
              <a:spLocks noChangeShapeType="1"/>
            </p:cNvSpPr>
            <p:nvPr/>
          </p:nvSpPr>
          <p:spPr bwMode="auto">
            <a:xfrm rot="5400000">
              <a:off x="4647" y="334"/>
              <a:ext cx="5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7" name="Line 451"/>
            <p:cNvSpPr>
              <a:spLocks noChangeShapeType="1"/>
            </p:cNvSpPr>
            <p:nvPr/>
          </p:nvSpPr>
          <p:spPr bwMode="auto">
            <a:xfrm rot="5400000">
              <a:off x="151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8" name="Line 454"/>
            <p:cNvSpPr>
              <a:spLocks noChangeShapeType="1"/>
            </p:cNvSpPr>
            <p:nvPr/>
          </p:nvSpPr>
          <p:spPr bwMode="auto">
            <a:xfrm rot="5400000">
              <a:off x="3937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9" name="Line 456"/>
            <p:cNvSpPr>
              <a:spLocks noChangeShapeType="1"/>
            </p:cNvSpPr>
            <p:nvPr/>
          </p:nvSpPr>
          <p:spPr bwMode="auto">
            <a:xfrm rot="5400000">
              <a:off x="1988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0" name="Line 458"/>
            <p:cNvSpPr>
              <a:spLocks noChangeShapeType="1"/>
            </p:cNvSpPr>
            <p:nvPr/>
          </p:nvSpPr>
          <p:spPr bwMode="auto">
            <a:xfrm rot="5400000">
              <a:off x="2224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1" name="Line 460"/>
            <p:cNvSpPr>
              <a:spLocks noChangeShapeType="1"/>
            </p:cNvSpPr>
            <p:nvPr/>
          </p:nvSpPr>
          <p:spPr bwMode="auto">
            <a:xfrm rot="5400000">
              <a:off x="2697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2" name="Line 462"/>
            <p:cNvSpPr>
              <a:spLocks noChangeShapeType="1"/>
            </p:cNvSpPr>
            <p:nvPr/>
          </p:nvSpPr>
          <p:spPr bwMode="auto">
            <a:xfrm rot="5400000">
              <a:off x="2875" y="335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3" name="Line 464"/>
            <p:cNvSpPr>
              <a:spLocks noChangeShapeType="1"/>
            </p:cNvSpPr>
            <p:nvPr/>
          </p:nvSpPr>
          <p:spPr bwMode="auto">
            <a:xfrm rot="5400000">
              <a:off x="3406" y="334"/>
              <a:ext cx="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54" name="Rectangle 492"/>
          <p:cNvSpPr>
            <a:spLocks noChangeArrowheads="1"/>
          </p:cNvSpPr>
          <p:nvPr/>
        </p:nvSpPr>
        <p:spPr bwMode="auto">
          <a:xfrm>
            <a:off x="130175" y="6134100"/>
            <a:ext cx="8883650" cy="46038"/>
          </a:xfrm>
          <a:prstGeom prst="rect">
            <a:avLst/>
          </a:prstGeom>
          <a:gradFill rotWithShape="1">
            <a:gsLst>
              <a:gs pos="0">
                <a:srgbClr val="408E56"/>
              </a:gs>
              <a:gs pos="100000">
                <a:srgbClr val="E2BF2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8117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778250"/>
            <a:ext cx="6392863" cy="227965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5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1AB66B5C-F56A-4B56-92F5-47DF5BFBDB97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25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US" dirty="0"/>
          </a:p>
        </p:txBody>
      </p:sp>
      <p:sp>
        <p:nvSpPr>
          <p:cNvPr id="25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114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D3C56C-36A0-4721-89A0-B362C5521B23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2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274638"/>
            <a:ext cx="19431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38"/>
            <a:ext cx="56769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1B16B5-1C53-4B63-A32C-CE4DB746B3E8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05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6914947-32E3-48C6-A1C7-321F4DC05F65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625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9C3A6B-D859-421E-8220-982490E404F5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094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447800"/>
            <a:ext cx="3810000" cy="46783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94930C-C9AF-4CD4-83B2-AB98F537ADCD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99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05F56D-A73C-4FCD-8867-D5B00074B11F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6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12C83D-619D-4ABB-B6B4-49683F4FB9FA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5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CD19E5-565B-4DAE-858B-80758E163D45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56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87EE01-C34F-4413-ABB2-BD093C88CAEF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02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7945B-F0BB-482C-83A1-D9BFC114BDFA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0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274638"/>
            <a:ext cx="777240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447800"/>
            <a:ext cx="7772400" cy="467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8850" y="6245225"/>
            <a:ext cx="1865313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+mn-lt"/>
              </a:defRPr>
            </a:lvl1pPr>
          </a:lstStyle>
          <a:p>
            <a:fld id="{E898959E-E471-43FB-B910-88C7DAD05B2A}" type="datetime1">
              <a:rPr lang="en-US" smtClean="0"/>
              <a:t>3/20/2022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394450" y="6245225"/>
            <a:ext cx="22923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+mn-lt"/>
              </a:defRPr>
            </a:lvl1pPr>
          </a:lstStyle>
          <a:p>
            <a:fld id="{4577FE26-ACD1-4964-932B-823877B1C5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11766" y="274638"/>
            <a:ext cx="42863" cy="650240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156" name="Rectangle 132"/>
          <p:cNvSpPr>
            <a:spLocks noChangeArrowheads="1"/>
          </p:cNvSpPr>
          <p:nvPr/>
        </p:nvSpPr>
        <p:spPr bwMode="auto">
          <a:xfrm>
            <a:off x="54630" y="1030606"/>
            <a:ext cx="8673446" cy="45719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rgbClr val="408E56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61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hyperlink" Target="http://www.ssi-schaefer.us/automated-systems/systems-products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images.google.com/imgres?imgurl=http://www.bastiansolutions.com/images/truck.gif&amp;imgrefurl=http://www.bastiansolutions.com/applications/distribution/manifesting-and-shipping/default.asp&amp;h=150&amp;w=150&amp;sz=20&amp;hl=en&amp;start=107&amp;um=1&amp;tbnid=3HQodex5zuXXnM:&amp;tbnh=96&amp;tbnw=96&amp;prev=/images?q=crossdocking+facility+truck+trucking+picture&amp;start=100&amp;ndsp=20&amp;um=1&amp;hl=en&amp;sa=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Heuristic Algorithms Strategy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BUAD </a:t>
            </a:r>
            <a:r>
              <a:rPr lang="en-US" dirty="0"/>
              <a:t>5042 Heuristic Algorithms</a:t>
            </a:r>
          </a:p>
        </p:txBody>
      </p:sp>
    </p:spTree>
    <p:extLst>
      <p:ext uri="{BB962C8B-B14F-4D97-AF65-F5344CB8AC3E}">
        <p14:creationId xmlns:p14="http://schemas.microsoft.com/office/powerpoint/2010/main" val="2929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02975"/>
            <a:ext cx="7772400" cy="4678363"/>
          </a:xfrm>
        </p:spPr>
        <p:txBody>
          <a:bodyPr/>
          <a:lstStyle/>
          <a:p>
            <a:r>
              <a:rPr lang="en-US" dirty="0"/>
              <a:t>Traveling Salesperson Problem</a:t>
            </a:r>
          </a:p>
          <a:p>
            <a:pPr lvl="1"/>
            <a:r>
              <a:rPr lang="en-US" dirty="0"/>
              <a:t>Greedy solutions can be very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E86DF9-5D56-43C7-98FF-B6CC576E9CE7}"/>
              </a:ext>
            </a:extLst>
          </p:cNvPr>
          <p:cNvSpPr/>
          <p:nvPr/>
        </p:nvSpPr>
        <p:spPr>
          <a:xfrm>
            <a:off x="4457700" y="457899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8FAA96-C752-4E9C-80E7-4A2679E5D728}"/>
              </a:ext>
            </a:extLst>
          </p:cNvPr>
          <p:cNvSpPr/>
          <p:nvPr/>
        </p:nvSpPr>
        <p:spPr>
          <a:xfrm>
            <a:off x="4885742" y="35433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18A03-FC3C-4851-8A69-9971F8CE3F95}"/>
              </a:ext>
            </a:extLst>
          </p:cNvPr>
          <p:cNvSpPr/>
          <p:nvPr/>
        </p:nvSpPr>
        <p:spPr>
          <a:xfrm>
            <a:off x="4007498" y="36576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C4942-0761-4B25-857F-980DCDE993EB}"/>
              </a:ext>
            </a:extLst>
          </p:cNvPr>
          <p:cNvSpPr/>
          <p:nvPr/>
        </p:nvSpPr>
        <p:spPr>
          <a:xfrm>
            <a:off x="3778898" y="4055675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E0DB64-9BFA-47D6-9883-69A88D9A5A68}"/>
              </a:ext>
            </a:extLst>
          </p:cNvPr>
          <p:cNvSpPr/>
          <p:nvPr/>
        </p:nvSpPr>
        <p:spPr>
          <a:xfrm>
            <a:off x="5347995" y="457899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BC817-ED64-40B9-A7DB-B68438DBDD47}"/>
              </a:ext>
            </a:extLst>
          </p:cNvPr>
          <p:cNvSpPr/>
          <p:nvPr/>
        </p:nvSpPr>
        <p:spPr>
          <a:xfrm>
            <a:off x="5462295" y="4123854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274CD0-8359-4C15-8F60-B60DBC6781CC}"/>
              </a:ext>
            </a:extLst>
          </p:cNvPr>
          <p:cNvCxnSpPr/>
          <p:nvPr/>
        </p:nvCxnSpPr>
        <p:spPr>
          <a:xfrm flipV="1">
            <a:off x="1800808" y="35433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637D1B-A723-4D10-9009-2CA629D7445C}"/>
              </a:ext>
            </a:extLst>
          </p:cNvPr>
          <p:cNvCxnSpPr/>
          <p:nvPr/>
        </p:nvCxnSpPr>
        <p:spPr>
          <a:xfrm flipV="1">
            <a:off x="1953208" y="36957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AD3027-AC92-42ED-946A-6EBBE418D676}"/>
              </a:ext>
            </a:extLst>
          </p:cNvPr>
          <p:cNvCxnSpPr/>
          <p:nvPr/>
        </p:nvCxnSpPr>
        <p:spPr>
          <a:xfrm flipV="1">
            <a:off x="2105608" y="38481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743972-D9BA-4930-9D53-AC152686600C}"/>
              </a:ext>
            </a:extLst>
          </p:cNvPr>
          <p:cNvCxnSpPr/>
          <p:nvPr/>
        </p:nvCxnSpPr>
        <p:spPr>
          <a:xfrm flipV="1">
            <a:off x="2258008" y="40005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2E7D4B-9DCA-47B9-B14C-F21CED6F3F02}"/>
              </a:ext>
            </a:extLst>
          </p:cNvPr>
          <p:cNvCxnSpPr/>
          <p:nvPr/>
        </p:nvCxnSpPr>
        <p:spPr>
          <a:xfrm flipV="1">
            <a:off x="2410408" y="41529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5D8A56-4942-4CCA-8586-B7FA053CFB6A}"/>
              </a:ext>
            </a:extLst>
          </p:cNvPr>
          <p:cNvCxnSpPr/>
          <p:nvPr/>
        </p:nvCxnSpPr>
        <p:spPr>
          <a:xfrm flipV="1">
            <a:off x="2562808" y="43053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05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“Greedy” algorithms often are the first to come to mind</a:t>
            </a:r>
          </a:p>
          <a:p>
            <a:pPr lvl="1"/>
            <a:r>
              <a:rPr lang="en-US" dirty="0"/>
              <a:t>Easy to think of</a:t>
            </a:r>
          </a:p>
          <a:p>
            <a:pPr lvl="1"/>
            <a:r>
              <a:rPr lang="en-US" dirty="0"/>
              <a:t>Easy to code</a:t>
            </a:r>
          </a:p>
          <a:p>
            <a:pPr lvl="1"/>
            <a:r>
              <a:rPr lang="en-US" dirty="0"/>
              <a:t>Easy to explain</a:t>
            </a:r>
          </a:p>
          <a:p>
            <a:pPr lvl="1"/>
            <a:r>
              <a:rPr lang="en-US" dirty="0"/>
              <a:t>Sometimes pretty good, but not always</a:t>
            </a:r>
          </a:p>
          <a:p>
            <a:r>
              <a:rPr lang="en-US" dirty="0"/>
              <a:t>“Greedy” = “Myopic”</a:t>
            </a:r>
          </a:p>
          <a:p>
            <a:r>
              <a:rPr lang="en-US" dirty="0"/>
              <a:t>Let’s work a greedy </a:t>
            </a:r>
            <a:r>
              <a:rPr lang="en-US" dirty="0" smtClean="0"/>
              <a:t>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192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Greedy </a:t>
            </a:r>
            <a:r>
              <a:rPr lang="en-US"/>
              <a:t>TSP Example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6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Greedy TSP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20371"/>
          <a:stretch/>
        </p:blipFill>
        <p:spPr bwMode="auto">
          <a:xfrm>
            <a:off x="144603" y="1681409"/>
            <a:ext cx="8999397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940135" y="4750439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8982" y="224870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3361" y="3905311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0077" y="6298190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38441" y="600074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81715" y="6452123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4"/>
            <a:endCxn id="7" idx="0"/>
          </p:cNvCxnSpPr>
          <p:nvPr/>
        </p:nvCxnSpPr>
        <p:spPr>
          <a:xfrm>
            <a:off x="912421" y="2349644"/>
            <a:ext cx="154379" cy="155566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4"/>
            <a:endCxn id="4" idx="1"/>
          </p:cNvCxnSpPr>
          <p:nvPr/>
        </p:nvCxnSpPr>
        <p:spPr>
          <a:xfrm>
            <a:off x="912421" y="2349644"/>
            <a:ext cx="4043366" cy="24155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2"/>
            <a:endCxn id="7" idx="6"/>
          </p:cNvCxnSpPr>
          <p:nvPr/>
        </p:nvCxnSpPr>
        <p:spPr>
          <a:xfrm flipH="1" flipV="1">
            <a:off x="1120239" y="3955781"/>
            <a:ext cx="3819896" cy="8451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2"/>
            <a:endCxn id="7" idx="6"/>
          </p:cNvCxnSpPr>
          <p:nvPr/>
        </p:nvCxnSpPr>
        <p:spPr>
          <a:xfrm flipH="1" flipV="1">
            <a:off x="1120239" y="3955781"/>
            <a:ext cx="4518202" cy="20954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2"/>
            <a:endCxn id="7" idx="6"/>
          </p:cNvCxnSpPr>
          <p:nvPr/>
        </p:nvCxnSpPr>
        <p:spPr>
          <a:xfrm flipH="1" flipV="1">
            <a:off x="1120239" y="3955781"/>
            <a:ext cx="4661476" cy="254681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1"/>
          </p:cNvCxnSpPr>
          <p:nvPr/>
        </p:nvCxnSpPr>
        <p:spPr>
          <a:xfrm flipH="1" flipV="1">
            <a:off x="1120239" y="3955782"/>
            <a:ext cx="5555490" cy="235719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10" idx="6"/>
          </p:cNvCxnSpPr>
          <p:nvPr/>
        </p:nvCxnSpPr>
        <p:spPr>
          <a:xfrm flipH="1">
            <a:off x="5888593" y="6348660"/>
            <a:ext cx="771484" cy="1539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9" idx="5"/>
          </p:cNvCxnSpPr>
          <p:nvPr/>
        </p:nvCxnSpPr>
        <p:spPr>
          <a:xfrm flipH="1" flipV="1">
            <a:off x="5729667" y="6086902"/>
            <a:ext cx="946062" cy="226070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1"/>
            <a:endCxn id="4" idx="5"/>
          </p:cNvCxnSpPr>
          <p:nvPr/>
        </p:nvCxnSpPr>
        <p:spPr>
          <a:xfrm flipH="1" flipV="1">
            <a:off x="5031361" y="4836597"/>
            <a:ext cx="1644368" cy="14763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5"/>
            <a:endCxn id="9" idx="1"/>
          </p:cNvCxnSpPr>
          <p:nvPr/>
        </p:nvCxnSpPr>
        <p:spPr>
          <a:xfrm>
            <a:off x="950208" y="2334862"/>
            <a:ext cx="4703885" cy="36806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1"/>
          </p:cNvCxnSpPr>
          <p:nvPr/>
        </p:nvCxnSpPr>
        <p:spPr>
          <a:xfrm>
            <a:off x="912421" y="2349644"/>
            <a:ext cx="5763308" cy="39633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0"/>
            <a:endCxn id="4" idx="5"/>
          </p:cNvCxnSpPr>
          <p:nvPr/>
        </p:nvCxnSpPr>
        <p:spPr>
          <a:xfrm flipH="1" flipV="1">
            <a:off x="5031361" y="4836597"/>
            <a:ext cx="660519" cy="116414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0" idx="1"/>
            <a:endCxn id="4" idx="4"/>
          </p:cNvCxnSpPr>
          <p:nvPr/>
        </p:nvCxnSpPr>
        <p:spPr>
          <a:xfrm flipH="1" flipV="1">
            <a:off x="4993574" y="4851379"/>
            <a:ext cx="803793" cy="1615526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9" idx="4"/>
          </p:cNvCxnSpPr>
          <p:nvPr/>
        </p:nvCxnSpPr>
        <p:spPr>
          <a:xfrm flipH="1" flipV="1">
            <a:off x="5691880" y="6101684"/>
            <a:ext cx="143274" cy="350439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5"/>
            <a:endCxn id="10" idx="2"/>
          </p:cNvCxnSpPr>
          <p:nvPr/>
        </p:nvCxnSpPr>
        <p:spPr>
          <a:xfrm>
            <a:off x="950208" y="2334862"/>
            <a:ext cx="4831507" cy="416773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3" name="Content Placeholder 1042"/>
          <p:cNvGraphicFramePr>
            <a:graphicFrameLocks noGrp="1"/>
          </p:cNvGraphicFramePr>
          <p:nvPr>
            <p:ph idx="1"/>
            <p:extLst/>
          </p:nvPr>
        </p:nvGraphicFramePr>
        <p:xfrm>
          <a:off x="3274530" y="1704412"/>
          <a:ext cx="5792191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1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1664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5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5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77.0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23.6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69.0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35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105.6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13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6BF4E-9AB6-47EC-ACF9-C52B63902D9E}"/>
              </a:ext>
            </a:extLst>
          </p:cNvPr>
          <p:cNvSpPr txBox="1"/>
          <p:nvPr/>
        </p:nvSpPr>
        <p:spPr>
          <a:xfrm>
            <a:off x="3444756" y="1182784"/>
            <a:ext cx="2390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Selected</a:t>
            </a:r>
            <a:r>
              <a:rPr lang="en-US" dirty="0"/>
              <a:t>     Infeasible</a:t>
            </a:r>
          </a:p>
        </p:txBody>
      </p:sp>
    </p:spTree>
    <p:extLst>
      <p:ext uri="{BB962C8B-B14F-4D97-AF65-F5344CB8AC3E}">
        <p14:creationId xmlns:p14="http://schemas.microsoft.com/office/powerpoint/2010/main" val="3714279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Greedy TSP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20371"/>
          <a:stretch/>
        </p:blipFill>
        <p:spPr bwMode="auto">
          <a:xfrm>
            <a:off x="144603" y="1681409"/>
            <a:ext cx="8999397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940135" y="4750439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8982" y="224870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3361" y="3905311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0077" y="6298190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38441" y="600074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81715" y="6452123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4"/>
            <a:endCxn id="7" idx="0"/>
          </p:cNvCxnSpPr>
          <p:nvPr/>
        </p:nvCxnSpPr>
        <p:spPr>
          <a:xfrm>
            <a:off x="912421" y="2349644"/>
            <a:ext cx="154379" cy="155566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2"/>
            <a:endCxn id="7" idx="6"/>
          </p:cNvCxnSpPr>
          <p:nvPr/>
        </p:nvCxnSpPr>
        <p:spPr>
          <a:xfrm flipH="1" flipV="1">
            <a:off x="1120239" y="3955781"/>
            <a:ext cx="3819896" cy="8451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9" idx="5"/>
          </p:cNvCxnSpPr>
          <p:nvPr/>
        </p:nvCxnSpPr>
        <p:spPr>
          <a:xfrm flipH="1" flipV="1">
            <a:off x="5729667" y="6086902"/>
            <a:ext cx="946062" cy="226070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1"/>
          </p:cNvCxnSpPr>
          <p:nvPr/>
        </p:nvCxnSpPr>
        <p:spPr>
          <a:xfrm>
            <a:off x="912421" y="2349644"/>
            <a:ext cx="5763308" cy="39633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0" idx="1"/>
            <a:endCxn id="4" idx="4"/>
          </p:cNvCxnSpPr>
          <p:nvPr/>
        </p:nvCxnSpPr>
        <p:spPr>
          <a:xfrm flipH="1" flipV="1">
            <a:off x="4993574" y="4851379"/>
            <a:ext cx="803793" cy="1615526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9" idx="4"/>
          </p:cNvCxnSpPr>
          <p:nvPr/>
        </p:nvCxnSpPr>
        <p:spPr>
          <a:xfrm flipH="1" flipV="1">
            <a:off x="5691880" y="6101684"/>
            <a:ext cx="143274" cy="350439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3" name="Content Placeholder 1042"/>
          <p:cNvGraphicFramePr>
            <a:graphicFrameLocks noGrp="1"/>
          </p:cNvGraphicFramePr>
          <p:nvPr>
            <p:ph idx="1"/>
          </p:nvPr>
        </p:nvGraphicFramePr>
        <p:xfrm>
          <a:off x="3274530" y="1704412"/>
          <a:ext cx="5792191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1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1664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5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5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77.0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23.6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69.0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76.3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35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105.6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34.2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93.7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14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6BF4E-9AB6-47EC-ACF9-C52B63902D9E}"/>
              </a:ext>
            </a:extLst>
          </p:cNvPr>
          <p:cNvSpPr txBox="1"/>
          <p:nvPr/>
        </p:nvSpPr>
        <p:spPr>
          <a:xfrm>
            <a:off x="3444756" y="1182784"/>
            <a:ext cx="23903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6600"/>
                </a:solidFill>
              </a:rPr>
              <a:t>Selected</a:t>
            </a:r>
            <a:r>
              <a:rPr lang="en-US" dirty="0"/>
              <a:t>     Infeasible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963FF-F632-41C7-82EC-C8204A319093}"/>
              </a:ext>
            </a:extLst>
          </p:cNvPr>
          <p:cNvSpPr txBox="1"/>
          <p:nvPr/>
        </p:nvSpPr>
        <p:spPr>
          <a:xfrm>
            <a:off x="5478379" y="4056099"/>
            <a:ext cx="3281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237.7 miles</a:t>
            </a:r>
          </a:p>
        </p:txBody>
      </p:sp>
    </p:spTree>
    <p:extLst>
      <p:ext uri="{BB962C8B-B14F-4D97-AF65-F5344CB8AC3E}">
        <p14:creationId xmlns:p14="http://schemas.microsoft.com/office/powerpoint/2010/main" val="2984559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45DDFD-8E97-4A49-9346-7C59199C8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Nearest Neighbor Greedy Algorithm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58CE50C-6756-4D41-ACD8-3632CFBEC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5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Nearest Neighbor TSP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20371"/>
          <a:stretch/>
        </p:blipFill>
        <p:spPr bwMode="auto">
          <a:xfrm>
            <a:off x="144603" y="1200149"/>
            <a:ext cx="8999397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940135" y="4269179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8982" y="176744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3361" y="3424051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0077" y="5816930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38441" y="551948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81715" y="5970863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4"/>
            <a:endCxn id="7" idx="0"/>
          </p:cNvCxnSpPr>
          <p:nvPr/>
        </p:nvCxnSpPr>
        <p:spPr>
          <a:xfrm>
            <a:off x="912421" y="1868384"/>
            <a:ext cx="154379" cy="155566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4"/>
            <a:endCxn id="4" idx="1"/>
          </p:cNvCxnSpPr>
          <p:nvPr/>
        </p:nvCxnSpPr>
        <p:spPr>
          <a:xfrm>
            <a:off x="912421" y="1868384"/>
            <a:ext cx="4043366" cy="241557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2"/>
            <a:endCxn id="7" idx="6"/>
          </p:cNvCxnSpPr>
          <p:nvPr/>
        </p:nvCxnSpPr>
        <p:spPr>
          <a:xfrm flipH="1" flipV="1">
            <a:off x="1120239" y="3474521"/>
            <a:ext cx="3819896" cy="8451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9" idx="2"/>
            <a:endCxn id="7" idx="6"/>
          </p:cNvCxnSpPr>
          <p:nvPr/>
        </p:nvCxnSpPr>
        <p:spPr>
          <a:xfrm flipH="1" flipV="1">
            <a:off x="1120239" y="3474521"/>
            <a:ext cx="4518202" cy="209543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2"/>
            <a:endCxn id="7" idx="6"/>
          </p:cNvCxnSpPr>
          <p:nvPr/>
        </p:nvCxnSpPr>
        <p:spPr>
          <a:xfrm flipH="1" flipV="1">
            <a:off x="1120239" y="3474521"/>
            <a:ext cx="4661476" cy="254681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1"/>
          </p:cNvCxnSpPr>
          <p:nvPr/>
        </p:nvCxnSpPr>
        <p:spPr>
          <a:xfrm flipH="1" flipV="1">
            <a:off x="1120239" y="3474522"/>
            <a:ext cx="5555490" cy="23571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10" idx="6"/>
          </p:cNvCxnSpPr>
          <p:nvPr/>
        </p:nvCxnSpPr>
        <p:spPr>
          <a:xfrm flipH="1">
            <a:off x="5888593" y="5867400"/>
            <a:ext cx="771484" cy="153933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1"/>
            <a:endCxn id="9" idx="5"/>
          </p:cNvCxnSpPr>
          <p:nvPr/>
        </p:nvCxnSpPr>
        <p:spPr>
          <a:xfrm flipH="1" flipV="1">
            <a:off x="5729667" y="5605642"/>
            <a:ext cx="946062" cy="2260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8" idx="1"/>
            <a:endCxn id="4" idx="5"/>
          </p:cNvCxnSpPr>
          <p:nvPr/>
        </p:nvCxnSpPr>
        <p:spPr>
          <a:xfrm flipH="1" flipV="1">
            <a:off x="5031361" y="4355337"/>
            <a:ext cx="1644368" cy="14763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6" idx="5"/>
            <a:endCxn id="9" idx="1"/>
          </p:cNvCxnSpPr>
          <p:nvPr/>
        </p:nvCxnSpPr>
        <p:spPr>
          <a:xfrm>
            <a:off x="950208" y="1853602"/>
            <a:ext cx="4703885" cy="368066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1"/>
          </p:cNvCxnSpPr>
          <p:nvPr/>
        </p:nvCxnSpPr>
        <p:spPr>
          <a:xfrm>
            <a:off x="912421" y="1868384"/>
            <a:ext cx="5763308" cy="39633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0"/>
            <a:endCxn id="4" idx="5"/>
          </p:cNvCxnSpPr>
          <p:nvPr/>
        </p:nvCxnSpPr>
        <p:spPr>
          <a:xfrm flipH="1" flipV="1">
            <a:off x="5031361" y="4355337"/>
            <a:ext cx="660519" cy="116414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0" idx="1"/>
            <a:endCxn id="4" idx="4"/>
          </p:cNvCxnSpPr>
          <p:nvPr/>
        </p:nvCxnSpPr>
        <p:spPr>
          <a:xfrm flipH="1" flipV="1">
            <a:off x="4993574" y="4370119"/>
            <a:ext cx="803793" cy="161552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9" idx="4"/>
          </p:cNvCxnSpPr>
          <p:nvPr/>
        </p:nvCxnSpPr>
        <p:spPr>
          <a:xfrm flipH="1" flipV="1">
            <a:off x="5691880" y="5620424"/>
            <a:ext cx="143274" cy="350439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6" idx="5"/>
            <a:endCxn id="10" idx="2"/>
          </p:cNvCxnSpPr>
          <p:nvPr/>
        </p:nvCxnSpPr>
        <p:spPr>
          <a:xfrm>
            <a:off x="950208" y="1853602"/>
            <a:ext cx="4831507" cy="416773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3" name="Content Placeholder 1042"/>
          <p:cNvGraphicFramePr>
            <a:graphicFrameLocks noGrp="1"/>
          </p:cNvGraphicFramePr>
          <p:nvPr>
            <p:ph idx="1"/>
            <p:extLst/>
          </p:nvPr>
        </p:nvGraphicFramePr>
        <p:xfrm>
          <a:off x="3274530" y="1223152"/>
          <a:ext cx="5792191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1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1664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5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5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77.0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23.6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69.0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93.0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76.6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95.3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19.3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76.3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35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105.6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34.2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93.7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17.9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782" y="6352143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in Richmond</a:t>
            </a:r>
          </a:p>
        </p:txBody>
      </p:sp>
    </p:spTree>
    <p:extLst>
      <p:ext uri="{BB962C8B-B14F-4D97-AF65-F5344CB8AC3E}">
        <p14:creationId xmlns:p14="http://schemas.microsoft.com/office/powerpoint/2010/main" val="4002203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Nearest Neighbor TSP Solution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6" t="20371"/>
          <a:stretch/>
        </p:blipFill>
        <p:spPr bwMode="auto">
          <a:xfrm>
            <a:off x="144603" y="1200149"/>
            <a:ext cx="8999397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4940135" y="4269179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8982" y="176744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13361" y="3424051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660077" y="5816930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38441" y="5519484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81715" y="5970863"/>
            <a:ext cx="106878" cy="100940"/>
          </a:xfrm>
          <a:prstGeom prst="ellipse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6" idx="4"/>
            <a:endCxn id="7" idx="0"/>
          </p:cNvCxnSpPr>
          <p:nvPr/>
        </p:nvCxnSpPr>
        <p:spPr>
          <a:xfrm>
            <a:off x="912421" y="1868384"/>
            <a:ext cx="154379" cy="155566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2"/>
            <a:endCxn id="7" idx="6"/>
          </p:cNvCxnSpPr>
          <p:nvPr/>
        </p:nvCxnSpPr>
        <p:spPr>
          <a:xfrm flipH="1" flipV="1">
            <a:off x="1120239" y="3474521"/>
            <a:ext cx="3819896" cy="8451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10" idx="6"/>
          </p:cNvCxnSpPr>
          <p:nvPr/>
        </p:nvCxnSpPr>
        <p:spPr>
          <a:xfrm flipH="1">
            <a:off x="5888593" y="5867400"/>
            <a:ext cx="771484" cy="153933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8" idx="1"/>
          </p:cNvCxnSpPr>
          <p:nvPr/>
        </p:nvCxnSpPr>
        <p:spPr>
          <a:xfrm>
            <a:off x="912421" y="1868384"/>
            <a:ext cx="5763308" cy="3963328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9" idx="0"/>
            <a:endCxn id="4" idx="5"/>
          </p:cNvCxnSpPr>
          <p:nvPr/>
        </p:nvCxnSpPr>
        <p:spPr>
          <a:xfrm flipH="1" flipV="1">
            <a:off x="5031361" y="4355337"/>
            <a:ext cx="660519" cy="1164147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10" idx="0"/>
            <a:endCxn id="9" idx="4"/>
          </p:cNvCxnSpPr>
          <p:nvPr/>
        </p:nvCxnSpPr>
        <p:spPr>
          <a:xfrm flipH="1" flipV="1">
            <a:off x="5691880" y="5620424"/>
            <a:ext cx="143274" cy="350439"/>
          </a:xfrm>
          <a:prstGeom prst="line">
            <a:avLst/>
          </a:prstGeom>
          <a:ln w="190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43" name="Content Placeholder 1042"/>
          <p:cNvGraphicFramePr>
            <a:graphicFrameLocks noGrp="1"/>
          </p:cNvGraphicFramePr>
          <p:nvPr>
            <p:ph idx="1"/>
          </p:nvPr>
        </p:nvGraphicFramePr>
        <p:xfrm>
          <a:off x="3274530" y="1223152"/>
          <a:ext cx="5792191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4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3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5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6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6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15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51664">
                <a:tc>
                  <a:txBody>
                    <a:bodyPr/>
                    <a:lstStyle/>
                    <a:p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75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Richmond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75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77.0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67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Petersburg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23.6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69.0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72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Norfolk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93.0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18.0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76.6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278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Chesapeake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95.3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19.3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76.3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2.6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35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VA Beach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105.6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34.2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93.7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FF0000"/>
                          </a:solidFill>
                        </a:rPr>
                        <a:t>17.9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rgbClr val="006600"/>
                          </a:solidFill>
                        </a:rPr>
                        <a:t>19.0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18782" y="6352143"/>
            <a:ext cx="186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in Richmond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1424D6-5B5C-4922-A26F-95F5E8CD8D0B}"/>
              </a:ext>
            </a:extLst>
          </p:cNvPr>
          <p:cNvSpPr txBox="1"/>
          <p:nvPr/>
        </p:nvSpPr>
        <p:spPr>
          <a:xfrm>
            <a:off x="5638441" y="3753075"/>
            <a:ext cx="3281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</a:rPr>
              <a:t>237.8 miles</a:t>
            </a:r>
          </a:p>
        </p:txBody>
      </p:sp>
    </p:spTree>
    <p:extLst>
      <p:ext uri="{BB962C8B-B14F-4D97-AF65-F5344CB8AC3E}">
        <p14:creationId xmlns:p14="http://schemas.microsoft.com/office/powerpoint/2010/main" val="378966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3117"/>
            <a:ext cx="7772400" cy="4678363"/>
          </a:xfrm>
        </p:spPr>
        <p:txBody>
          <a:bodyPr/>
          <a:lstStyle/>
          <a:p>
            <a:r>
              <a:rPr lang="en-US" dirty="0"/>
              <a:t>TSP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525" y="1773652"/>
            <a:ext cx="7807353" cy="437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51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33117"/>
            <a:ext cx="7772400" cy="4678363"/>
          </a:xfrm>
        </p:spPr>
        <p:txBody>
          <a:bodyPr/>
          <a:lstStyle/>
          <a:p>
            <a:r>
              <a:rPr lang="en-US" dirty="0"/>
              <a:t>TSP Problem is difficult…</a:t>
            </a:r>
          </a:p>
          <a:p>
            <a:pPr lvl="1"/>
            <a:r>
              <a:rPr lang="en-US" dirty="0"/>
              <a:t>But the Minimal Spanning Tree (MST) problem is easy</a:t>
            </a:r>
          </a:p>
          <a:p>
            <a:pPr lvl="1"/>
            <a:r>
              <a:rPr lang="en-US" dirty="0"/>
              <a:t>“Construct a network that connects all points using the links whose distances sum to the least possible value.”</a:t>
            </a:r>
          </a:p>
          <a:p>
            <a:pPr lvl="2"/>
            <a:r>
              <a:rPr lang="en-US" dirty="0"/>
              <a:t>Solution does not need to be a round trip</a:t>
            </a:r>
          </a:p>
          <a:p>
            <a:pPr lvl="2"/>
            <a:r>
              <a:rPr lang="en-US" dirty="0"/>
              <a:t>We’ll talk in more detail about possible algorithmic approaches</a:t>
            </a:r>
          </a:p>
          <a:p>
            <a:pPr lvl="1"/>
            <a:r>
              <a:rPr lang="en-US" dirty="0"/>
              <a:t>Important for engineering a gas distribution pipeline, electric grid, etc.</a:t>
            </a:r>
          </a:p>
          <a:p>
            <a:pPr lvl="2"/>
            <a:r>
              <a:rPr lang="en-US" dirty="0"/>
              <a:t>Also project planning, resource allocation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4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</a:t>
            </a:r>
            <a:r>
              <a:rPr lang="en-US" dirty="0"/>
              <a:t>discussed HAs:</a:t>
            </a:r>
          </a:p>
          <a:p>
            <a:pPr lvl="1"/>
            <a:r>
              <a:rPr lang="en-US" i="1" dirty="0"/>
              <a:t>Automate This!</a:t>
            </a:r>
          </a:p>
          <a:p>
            <a:pPr lvl="1"/>
            <a:r>
              <a:rPr lang="en-US" dirty="0"/>
              <a:t>Algorithms</a:t>
            </a:r>
          </a:p>
          <a:p>
            <a:pPr lvl="2"/>
            <a:r>
              <a:rPr lang="en-US" dirty="0"/>
              <a:t>A sequence of steps providing a solution</a:t>
            </a:r>
          </a:p>
          <a:p>
            <a:pPr lvl="1"/>
            <a:r>
              <a:rPr lang="en-US" dirty="0"/>
              <a:t>“Heuristic” </a:t>
            </a:r>
          </a:p>
          <a:p>
            <a:pPr lvl="2"/>
            <a:r>
              <a:rPr lang="en-US" dirty="0"/>
              <a:t>necessarily optimal, or “approximate”</a:t>
            </a:r>
          </a:p>
          <a:p>
            <a:pPr lvl="1"/>
            <a:r>
              <a:rPr lang="en-US" dirty="0"/>
              <a:t>HAs used when an optimal algorithms </a:t>
            </a:r>
          </a:p>
          <a:p>
            <a:pPr lvl="2"/>
            <a:r>
              <a:rPr lang="en-US" dirty="0"/>
              <a:t>Take too long …</a:t>
            </a:r>
          </a:p>
          <a:p>
            <a:pPr lvl="2"/>
            <a:r>
              <a:rPr lang="en-US" dirty="0"/>
              <a:t>For a timely answer</a:t>
            </a:r>
          </a:p>
          <a:p>
            <a:pPr lvl="2"/>
            <a:r>
              <a:rPr lang="en-US" dirty="0"/>
              <a:t>Too late to take action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3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74093"/>
            <a:ext cx="8058150" cy="46783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Approximate TSP with MST solution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Then, convert MST to feasible TSP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1" y="2458508"/>
            <a:ext cx="6968569" cy="390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3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98045" y="1954671"/>
            <a:ext cx="7663221" cy="4290554"/>
            <a:chOff x="205566" y="1226276"/>
            <a:chExt cx="9070885" cy="50786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205566" y="1226276"/>
              <a:ext cx="9070885" cy="5078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1095555" y="1897811"/>
              <a:ext cx="5796951" cy="3795623"/>
            </a:xfrm>
            <a:custGeom>
              <a:avLst/>
              <a:gdLst>
                <a:gd name="connsiteX0" fmla="*/ 5796951 w 5796951"/>
                <a:gd name="connsiteY0" fmla="*/ 3795623 h 3795623"/>
                <a:gd name="connsiteX1" fmla="*/ 4080294 w 5796951"/>
                <a:gd name="connsiteY1" fmla="*/ 1802921 h 3795623"/>
                <a:gd name="connsiteX2" fmla="*/ 0 w 5796951"/>
                <a:gd name="connsiteY2" fmla="*/ 0 h 37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6951" h="3795623">
                  <a:moveTo>
                    <a:pt x="5796951" y="3795623"/>
                  </a:moveTo>
                  <a:cubicBezTo>
                    <a:pt x="5421701" y="3115574"/>
                    <a:pt x="5046452" y="2435525"/>
                    <a:pt x="4080294" y="1802921"/>
                  </a:cubicBezTo>
                  <a:cubicBezTo>
                    <a:pt x="3114136" y="1170317"/>
                    <a:pt x="1557068" y="585158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373298" y="1837426"/>
              <a:ext cx="4422989" cy="2587925"/>
            </a:xfrm>
            <a:custGeom>
              <a:avLst/>
              <a:gdLst>
                <a:gd name="connsiteX0" fmla="*/ 221925 w 4422989"/>
                <a:gd name="connsiteY0" fmla="*/ 0 h 2587925"/>
                <a:gd name="connsiteX1" fmla="*/ 472091 w 4422989"/>
                <a:gd name="connsiteY1" fmla="*/ 1751163 h 2587925"/>
                <a:gd name="connsiteX2" fmla="*/ 4422989 w 4422989"/>
                <a:gd name="connsiteY2" fmla="*/ 2587925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2989" h="2587925">
                  <a:moveTo>
                    <a:pt x="221925" y="0"/>
                  </a:moveTo>
                  <a:cubicBezTo>
                    <a:pt x="-3081" y="659921"/>
                    <a:pt x="-228086" y="1319842"/>
                    <a:pt x="472091" y="1751163"/>
                  </a:cubicBezTo>
                  <a:cubicBezTo>
                    <a:pt x="1172268" y="2182484"/>
                    <a:pt x="2797628" y="2385204"/>
                    <a:pt x="4422989" y="25879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813540" y="4554747"/>
              <a:ext cx="2027207" cy="1692775"/>
            </a:xfrm>
            <a:custGeom>
              <a:avLst/>
              <a:gdLst>
                <a:gd name="connsiteX0" fmla="*/ 0 w 2027207"/>
                <a:gd name="connsiteY0" fmla="*/ 0 h 1692775"/>
                <a:gd name="connsiteX1" fmla="*/ 940279 w 2027207"/>
                <a:gd name="connsiteY1" fmla="*/ 1630393 h 1692775"/>
                <a:gd name="connsiteX2" fmla="*/ 2027207 w 2027207"/>
                <a:gd name="connsiteY2" fmla="*/ 1380227 h 1692775"/>
                <a:gd name="connsiteX3" fmla="*/ 2027207 w 2027207"/>
                <a:gd name="connsiteY3" fmla="*/ 1380227 h 169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07" h="1692775">
                  <a:moveTo>
                    <a:pt x="0" y="0"/>
                  </a:moveTo>
                  <a:cubicBezTo>
                    <a:pt x="301205" y="700177"/>
                    <a:pt x="602411" y="1400355"/>
                    <a:pt x="940279" y="1630393"/>
                  </a:cubicBezTo>
                  <a:cubicBezTo>
                    <a:pt x="1278147" y="1860431"/>
                    <a:pt x="2027207" y="1380227"/>
                    <a:pt x="2027207" y="1380227"/>
                  </a:cubicBezTo>
                  <a:lnTo>
                    <a:pt x="2027207" y="138022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914399" y="1127052"/>
            <a:ext cx="8016949" cy="4999112"/>
          </a:xfrm>
        </p:spPr>
        <p:txBody>
          <a:bodyPr/>
          <a:lstStyle/>
          <a:p>
            <a:r>
              <a:rPr lang="en-US" dirty="0"/>
              <a:t>Approach 1: Follow outer path</a:t>
            </a:r>
          </a:p>
        </p:txBody>
      </p:sp>
    </p:spTree>
    <p:extLst>
      <p:ext uri="{BB962C8B-B14F-4D97-AF65-F5344CB8AC3E}">
        <p14:creationId xmlns:p14="http://schemas.microsoft.com/office/powerpoint/2010/main" val="321252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14400" y="1907860"/>
            <a:ext cx="7850340" cy="4402917"/>
            <a:chOff x="144603" y="1200149"/>
            <a:chExt cx="8999397" cy="504737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144603" y="1200149"/>
              <a:ext cx="8999397" cy="503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10" idx="7"/>
            </p:cNvCxnSpPr>
            <p:nvPr/>
          </p:nvCxnSpPr>
          <p:spPr>
            <a:xfrm flipH="1">
              <a:off x="5891332" y="5831712"/>
              <a:ext cx="784397" cy="192974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1095555" y="1897811"/>
              <a:ext cx="5796951" cy="3795623"/>
            </a:xfrm>
            <a:custGeom>
              <a:avLst/>
              <a:gdLst>
                <a:gd name="connsiteX0" fmla="*/ 5796951 w 5796951"/>
                <a:gd name="connsiteY0" fmla="*/ 3795623 h 3795623"/>
                <a:gd name="connsiteX1" fmla="*/ 4080294 w 5796951"/>
                <a:gd name="connsiteY1" fmla="*/ 1802921 h 3795623"/>
                <a:gd name="connsiteX2" fmla="*/ 0 w 5796951"/>
                <a:gd name="connsiteY2" fmla="*/ 0 h 37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6951" h="3795623">
                  <a:moveTo>
                    <a:pt x="5796951" y="3795623"/>
                  </a:moveTo>
                  <a:cubicBezTo>
                    <a:pt x="5421701" y="3115574"/>
                    <a:pt x="5046452" y="2435525"/>
                    <a:pt x="4080294" y="1802921"/>
                  </a:cubicBezTo>
                  <a:cubicBezTo>
                    <a:pt x="3114136" y="1170317"/>
                    <a:pt x="1557068" y="585158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373298" y="1837426"/>
              <a:ext cx="4422989" cy="2587925"/>
            </a:xfrm>
            <a:custGeom>
              <a:avLst/>
              <a:gdLst>
                <a:gd name="connsiteX0" fmla="*/ 221925 w 4422989"/>
                <a:gd name="connsiteY0" fmla="*/ 0 h 2587925"/>
                <a:gd name="connsiteX1" fmla="*/ 472091 w 4422989"/>
                <a:gd name="connsiteY1" fmla="*/ 1751163 h 2587925"/>
                <a:gd name="connsiteX2" fmla="*/ 4422989 w 4422989"/>
                <a:gd name="connsiteY2" fmla="*/ 2587925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2989" h="2587925">
                  <a:moveTo>
                    <a:pt x="221925" y="0"/>
                  </a:moveTo>
                  <a:cubicBezTo>
                    <a:pt x="-3081" y="659921"/>
                    <a:pt x="-228086" y="1319842"/>
                    <a:pt x="472091" y="1751163"/>
                  </a:cubicBezTo>
                  <a:cubicBezTo>
                    <a:pt x="1172268" y="2182484"/>
                    <a:pt x="2797628" y="2385204"/>
                    <a:pt x="4422989" y="25879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813540" y="4554747"/>
              <a:ext cx="2027207" cy="1692775"/>
            </a:xfrm>
            <a:custGeom>
              <a:avLst/>
              <a:gdLst>
                <a:gd name="connsiteX0" fmla="*/ 0 w 2027207"/>
                <a:gd name="connsiteY0" fmla="*/ 0 h 1692775"/>
                <a:gd name="connsiteX1" fmla="*/ 940279 w 2027207"/>
                <a:gd name="connsiteY1" fmla="*/ 1630393 h 1692775"/>
                <a:gd name="connsiteX2" fmla="*/ 2027207 w 2027207"/>
                <a:gd name="connsiteY2" fmla="*/ 1380227 h 1692775"/>
                <a:gd name="connsiteX3" fmla="*/ 2027207 w 2027207"/>
                <a:gd name="connsiteY3" fmla="*/ 1380227 h 169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07" h="1692775">
                  <a:moveTo>
                    <a:pt x="0" y="0"/>
                  </a:moveTo>
                  <a:cubicBezTo>
                    <a:pt x="301205" y="700177"/>
                    <a:pt x="602411" y="1400355"/>
                    <a:pt x="940279" y="1630393"/>
                  </a:cubicBezTo>
                  <a:cubicBezTo>
                    <a:pt x="1278147" y="1860431"/>
                    <a:pt x="2027207" y="1380227"/>
                    <a:pt x="2027207" y="1380227"/>
                  </a:cubicBezTo>
                  <a:lnTo>
                    <a:pt x="2027207" y="138022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/>
            <p:cNvCxnSpPr>
              <a:stCxn id="8" idx="0"/>
              <a:endCxn id="6" idx="5"/>
            </p:cNvCxnSpPr>
            <p:nvPr/>
          </p:nvCxnSpPr>
          <p:spPr>
            <a:xfrm flipH="1" flipV="1">
              <a:off x="950208" y="1853602"/>
              <a:ext cx="5763308" cy="396332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914400" y="1219200"/>
            <a:ext cx="8070112" cy="4906963"/>
          </a:xfrm>
        </p:spPr>
        <p:txBody>
          <a:bodyPr/>
          <a:lstStyle/>
          <a:p>
            <a:r>
              <a:rPr lang="en-US" dirty="0"/>
              <a:t>Approach 1: Reconnect as feasible TSP</a:t>
            </a:r>
          </a:p>
        </p:txBody>
      </p:sp>
    </p:spTree>
    <p:extLst>
      <p:ext uri="{BB962C8B-B14F-4D97-AF65-F5344CB8AC3E}">
        <p14:creationId xmlns:p14="http://schemas.microsoft.com/office/powerpoint/2010/main" val="259627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98045" y="1954671"/>
            <a:ext cx="7663221" cy="4290554"/>
            <a:chOff x="205566" y="1226276"/>
            <a:chExt cx="9070885" cy="50786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205566" y="1226276"/>
              <a:ext cx="9070885" cy="5078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1095555" y="1897811"/>
              <a:ext cx="5796951" cy="3795623"/>
            </a:xfrm>
            <a:custGeom>
              <a:avLst/>
              <a:gdLst>
                <a:gd name="connsiteX0" fmla="*/ 5796951 w 5796951"/>
                <a:gd name="connsiteY0" fmla="*/ 3795623 h 3795623"/>
                <a:gd name="connsiteX1" fmla="*/ 4080294 w 5796951"/>
                <a:gd name="connsiteY1" fmla="*/ 1802921 h 3795623"/>
                <a:gd name="connsiteX2" fmla="*/ 0 w 5796951"/>
                <a:gd name="connsiteY2" fmla="*/ 0 h 37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6951" h="3795623">
                  <a:moveTo>
                    <a:pt x="5796951" y="3795623"/>
                  </a:moveTo>
                  <a:cubicBezTo>
                    <a:pt x="5421701" y="3115574"/>
                    <a:pt x="5046452" y="2435525"/>
                    <a:pt x="4080294" y="1802921"/>
                  </a:cubicBezTo>
                  <a:cubicBezTo>
                    <a:pt x="3114136" y="1170317"/>
                    <a:pt x="1557068" y="585158"/>
                    <a:pt x="0" y="0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373298" y="1837426"/>
              <a:ext cx="4422989" cy="2587925"/>
            </a:xfrm>
            <a:custGeom>
              <a:avLst/>
              <a:gdLst>
                <a:gd name="connsiteX0" fmla="*/ 221925 w 4422989"/>
                <a:gd name="connsiteY0" fmla="*/ 0 h 2587925"/>
                <a:gd name="connsiteX1" fmla="*/ 472091 w 4422989"/>
                <a:gd name="connsiteY1" fmla="*/ 1751163 h 2587925"/>
                <a:gd name="connsiteX2" fmla="*/ 4422989 w 4422989"/>
                <a:gd name="connsiteY2" fmla="*/ 2587925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2989" h="2587925">
                  <a:moveTo>
                    <a:pt x="221925" y="0"/>
                  </a:moveTo>
                  <a:cubicBezTo>
                    <a:pt x="-3081" y="659921"/>
                    <a:pt x="-228086" y="1319842"/>
                    <a:pt x="472091" y="1751163"/>
                  </a:cubicBezTo>
                  <a:cubicBezTo>
                    <a:pt x="1172268" y="2182484"/>
                    <a:pt x="2797628" y="2385204"/>
                    <a:pt x="4422989" y="2587925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813540" y="4554747"/>
              <a:ext cx="2027207" cy="1692775"/>
            </a:xfrm>
            <a:custGeom>
              <a:avLst/>
              <a:gdLst>
                <a:gd name="connsiteX0" fmla="*/ 0 w 2027207"/>
                <a:gd name="connsiteY0" fmla="*/ 0 h 1692775"/>
                <a:gd name="connsiteX1" fmla="*/ 940279 w 2027207"/>
                <a:gd name="connsiteY1" fmla="*/ 1630393 h 1692775"/>
                <a:gd name="connsiteX2" fmla="*/ 2027207 w 2027207"/>
                <a:gd name="connsiteY2" fmla="*/ 1380227 h 1692775"/>
                <a:gd name="connsiteX3" fmla="*/ 2027207 w 2027207"/>
                <a:gd name="connsiteY3" fmla="*/ 1380227 h 169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07" h="1692775">
                  <a:moveTo>
                    <a:pt x="0" y="0"/>
                  </a:moveTo>
                  <a:cubicBezTo>
                    <a:pt x="301205" y="700177"/>
                    <a:pt x="602411" y="1400355"/>
                    <a:pt x="940279" y="1630393"/>
                  </a:cubicBezTo>
                  <a:cubicBezTo>
                    <a:pt x="1278147" y="1860431"/>
                    <a:pt x="2027207" y="1380227"/>
                    <a:pt x="2027207" y="1380227"/>
                  </a:cubicBezTo>
                  <a:lnTo>
                    <a:pt x="2027207" y="1380227"/>
                  </a:lnTo>
                </a:path>
              </a:pathLst>
            </a:custGeom>
            <a:noFill/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-10637" y="1244875"/>
            <a:ext cx="9058939" cy="4999112"/>
          </a:xfrm>
        </p:spPr>
        <p:txBody>
          <a:bodyPr/>
          <a:lstStyle/>
          <a:p>
            <a:r>
              <a:rPr lang="en-US" dirty="0"/>
              <a:t>Approach 2: Break infeasible link, follow outer path</a:t>
            </a:r>
          </a:p>
        </p:txBody>
      </p:sp>
    </p:spTree>
    <p:extLst>
      <p:ext uri="{BB962C8B-B14F-4D97-AF65-F5344CB8AC3E}">
        <p14:creationId xmlns:p14="http://schemas.microsoft.com/office/powerpoint/2010/main" val="161300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98045" y="1954671"/>
            <a:ext cx="7663221" cy="4290554"/>
            <a:chOff x="205566" y="1226276"/>
            <a:chExt cx="9070885" cy="507869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205566" y="1226276"/>
              <a:ext cx="9070885" cy="50786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66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reeform 14"/>
            <p:cNvSpPr/>
            <p:nvPr/>
          </p:nvSpPr>
          <p:spPr>
            <a:xfrm>
              <a:off x="1095555" y="1897811"/>
              <a:ext cx="5796951" cy="3795623"/>
            </a:xfrm>
            <a:custGeom>
              <a:avLst/>
              <a:gdLst>
                <a:gd name="connsiteX0" fmla="*/ 5796951 w 5796951"/>
                <a:gd name="connsiteY0" fmla="*/ 3795623 h 3795623"/>
                <a:gd name="connsiteX1" fmla="*/ 4080294 w 5796951"/>
                <a:gd name="connsiteY1" fmla="*/ 1802921 h 3795623"/>
                <a:gd name="connsiteX2" fmla="*/ 0 w 5796951"/>
                <a:gd name="connsiteY2" fmla="*/ 0 h 3795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96951" h="3795623">
                  <a:moveTo>
                    <a:pt x="5796951" y="3795623"/>
                  </a:moveTo>
                  <a:cubicBezTo>
                    <a:pt x="5421701" y="3115574"/>
                    <a:pt x="5046452" y="2435525"/>
                    <a:pt x="4080294" y="1802921"/>
                  </a:cubicBezTo>
                  <a:cubicBezTo>
                    <a:pt x="3114136" y="1170317"/>
                    <a:pt x="1557068" y="585158"/>
                    <a:pt x="0" y="0"/>
                  </a:cubicBezTo>
                </a:path>
              </a:pathLst>
            </a:custGeom>
            <a:noFill/>
            <a:ln>
              <a:solidFill>
                <a:srgbClr val="006600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</a:endParaRPr>
            </a:p>
          </p:txBody>
        </p: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11"/>
            <p:cNvSpPr/>
            <p:nvPr/>
          </p:nvSpPr>
          <p:spPr>
            <a:xfrm>
              <a:off x="373298" y="1837426"/>
              <a:ext cx="4422989" cy="2587925"/>
            </a:xfrm>
            <a:custGeom>
              <a:avLst/>
              <a:gdLst>
                <a:gd name="connsiteX0" fmla="*/ 221925 w 4422989"/>
                <a:gd name="connsiteY0" fmla="*/ 0 h 2587925"/>
                <a:gd name="connsiteX1" fmla="*/ 472091 w 4422989"/>
                <a:gd name="connsiteY1" fmla="*/ 1751163 h 2587925"/>
                <a:gd name="connsiteX2" fmla="*/ 4422989 w 4422989"/>
                <a:gd name="connsiteY2" fmla="*/ 2587925 h 25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2989" h="2587925">
                  <a:moveTo>
                    <a:pt x="221925" y="0"/>
                  </a:moveTo>
                  <a:cubicBezTo>
                    <a:pt x="-3081" y="659921"/>
                    <a:pt x="-228086" y="1319842"/>
                    <a:pt x="472091" y="1751163"/>
                  </a:cubicBezTo>
                  <a:cubicBezTo>
                    <a:pt x="1172268" y="2182484"/>
                    <a:pt x="2797628" y="2385204"/>
                    <a:pt x="4422989" y="2587925"/>
                  </a:cubicBezTo>
                </a:path>
              </a:pathLst>
            </a:custGeom>
            <a:noFill/>
            <a:ln>
              <a:solidFill>
                <a:srgbClr val="006600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813540" y="4554747"/>
              <a:ext cx="2027207" cy="1692775"/>
            </a:xfrm>
            <a:custGeom>
              <a:avLst/>
              <a:gdLst>
                <a:gd name="connsiteX0" fmla="*/ 0 w 2027207"/>
                <a:gd name="connsiteY0" fmla="*/ 0 h 1692775"/>
                <a:gd name="connsiteX1" fmla="*/ 940279 w 2027207"/>
                <a:gd name="connsiteY1" fmla="*/ 1630393 h 1692775"/>
                <a:gd name="connsiteX2" fmla="*/ 2027207 w 2027207"/>
                <a:gd name="connsiteY2" fmla="*/ 1380227 h 1692775"/>
                <a:gd name="connsiteX3" fmla="*/ 2027207 w 2027207"/>
                <a:gd name="connsiteY3" fmla="*/ 1380227 h 1692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7207" h="1692775">
                  <a:moveTo>
                    <a:pt x="0" y="0"/>
                  </a:moveTo>
                  <a:cubicBezTo>
                    <a:pt x="301205" y="700177"/>
                    <a:pt x="602411" y="1400355"/>
                    <a:pt x="940279" y="1630393"/>
                  </a:cubicBezTo>
                  <a:cubicBezTo>
                    <a:pt x="1278147" y="1860431"/>
                    <a:pt x="2027207" y="1380227"/>
                    <a:pt x="2027207" y="1380227"/>
                  </a:cubicBezTo>
                  <a:lnTo>
                    <a:pt x="2027207" y="1380227"/>
                  </a:lnTo>
                </a:path>
              </a:pathLst>
            </a:custGeom>
            <a:noFill/>
            <a:ln>
              <a:solidFill>
                <a:srgbClr val="006600"/>
              </a:solidFill>
              <a:prstDash val="solid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914399" y="1127052"/>
            <a:ext cx="8016949" cy="4999112"/>
          </a:xfrm>
        </p:spPr>
        <p:txBody>
          <a:bodyPr/>
          <a:lstStyle/>
          <a:p>
            <a:r>
              <a:rPr lang="en-US" dirty="0"/>
              <a:t>Approach 3: Follow outer path</a:t>
            </a:r>
          </a:p>
        </p:txBody>
      </p:sp>
    </p:spTree>
    <p:extLst>
      <p:ext uri="{BB962C8B-B14F-4D97-AF65-F5344CB8AC3E}">
        <p14:creationId xmlns:p14="http://schemas.microsoft.com/office/powerpoint/2010/main" val="153639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17038"/>
            <a:ext cx="7772400" cy="5109126"/>
          </a:xfrm>
        </p:spPr>
        <p:txBody>
          <a:bodyPr/>
          <a:lstStyle/>
          <a:p>
            <a:pPr>
              <a:spcBef>
                <a:spcPts val="400"/>
              </a:spcBef>
            </a:pPr>
            <a:r>
              <a:rPr lang="en-US" dirty="0"/>
              <a:t>Or, do all 3 approaches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Then choose the best</a:t>
            </a:r>
          </a:p>
          <a:p>
            <a:pPr>
              <a:spcBef>
                <a:spcPts val="400"/>
              </a:spcBef>
            </a:pPr>
            <a:r>
              <a:rPr lang="en-US" dirty="0"/>
              <a:t>You can think of other approaches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Greedily break longest, infeasible links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Greedily reconnect clusters in feasible fashion</a:t>
            </a:r>
          </a:p>
          <a:p>
            <a:pPr>
              <a:spcBef>
                <a:spcPts val="400"/>
              </a:spcBef>
            </a:pPr>
            <a:r>
              <a:rPr lang="en-US" dirty="0"/>
              <a:t>Is a greedy algorithm satisfactory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Performance: 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Speed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How good are the solutions?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Difficulty: 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How difficult is an algorithm to code without errors?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128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&amp;  Conquer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988621"/>
            <a:ext cx="8309114" cy="490696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Intelligent facility location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Select next DC location</a:t>
            </a:r>
          </a:p>
          <a:p>
            <a:pPr lvl="1">
              <a:spcBef>
                <a:spcPts val="0"/>
              </a:spcBef>
            </a:pPr>
            <a:r>
              <a:rPr lang="en-US" dirty="0"/>
              <a:t>Assign customers to DCs  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Determine truck routes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406264" y="3362585"/>
            <a:ext cx="381662" cy="3896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8125" y="4119285"/>
            <a:ext cx="381662" cy="3896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8" name="Rectangle 7"/>
          <p:cNvSpPr/>
          <p:nvPr/>
        </p:nvSpPr>
        <p:spPr>
          <a:xfrm>
            <a:off x="4999714" y="5505970"/>
            <a:ext cx="381662" cy="3896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9" name="Rectangle 8"/>
          <p:cNvSpPr/>
          <p:nvPr/>
        </p:nvSpPr>
        <p:spPr>
          <a:xfrm>
            <a:off x="4063116" y="4119285"/>
            <a:ext cx="381662" cy="3896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21388" y="3752199"/>
            <a:ext cx="381662" cy="3896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77767" y="6156598"/>
            <a:ext cx="381662" cy="38961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9429" y="6182128"/>
            <a:ext cx="198804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Possible DC Location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51215" y="6119653"/>
            <a:ext cx="420624" cy="4206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43710" y="6182128"/>
            <a:ext cx="206819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+mn-lt"/>
              </a:rPr>
              <a:t>Existing DC Locations</a:t>
            </a:r>
          </a:p>
        </p:txBody>
      </p:sp>
      <p:sp>
        <p:nvSpPr>
          <p:cNvPr id="15" name="Oval 14"/>
          <p:cNvSpPr/>
          <p:nvPr/>
        </p:nvSpPr>
        <p:spPr>
          <a:xfrm>
            <a:off x="6593567" y="614166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75805" y="6182128"/>
            <a:ext cx="1064715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n-lt"/>
              </a:rPr>
              <a:t>Customers</a:t>
            </a:r>
          </a:p>
        </p:txBody>
      </p:sp>
      <p:sp>
        <p:nvSpPr>
          <p:cNvPr id="17" name="Oval 16"/>
          <p:cNvSpPr/>
          <p:nvPr/>
        </p:nvSpPr>
        <p:spPr>
          <a:xfrm>
            <a:off x="1359429" y="307948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289950" y="376163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664229" y="338428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527091" y="424134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2061449" y="403903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2124349" y="297378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374793" y="450889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2975179" y="4314092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3023659" y="298626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723772" y="3848182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3374641" y="357440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3656885" y="3137912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404062" y="432898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063116" y="3412410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464386" y="375219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951671" y="479957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486146" y="476547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441441" y="464120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276614" y="536345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595141" y="277652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885230" y="2480367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101679" y="2914952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5867636" y="331887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7156058" y="310797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050889" y="400154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409792" y="3450471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718205" y="4082557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4562669" y="276404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4979446" y="2789907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4633885" y="3319244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5524062" y="360844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4996626" y="361325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653725" y="443476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5414230" y="401528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711441" y="4994568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5162536" y="480474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6016241" y="5299368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6379134" y="432898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6718205" y="482281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7121388" y="446696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7735334" y="4221723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7819147" y="3542459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7373987" y="5026347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1919873" y="487769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1315271" y="4898804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1847301" y="5356708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2489377" y="511486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955973" y="4479080"/>
            <a:ext cx="423777" cy="4197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320845" y="3183525"/>
            <a:ext cx="423777" cy="4197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209407" y="4797374"/>
            <a:ext cx="423777" cy="419724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00FF"/>
                </a:solidFill>
              </a:rPr>
              <a:t>DC</a:t>
            </a:r>
          </a:p>
        </p:txBody>
      </p:sp>
      <p:sp>
        <p:nvSpPr>
          <p:cNvPr id="67" name="Oval 66"/>
          <p:cNvSpPr/>
          <p:nvPr/>
        </p:nvSpPr>
        <p:spPr>
          <a:xfrm>
            <a:off x="3876545" y="532460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4492910" y="513322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6591042" y="2459502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7175405" y="2554305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6663971" y="3065540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766685" y="2829826"/>
            <a:ext cx="397164" cy="41948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22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Insight from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42288"/>
            <a:ext cx="8150087" cy="4678363"/>
          </a:xfrm>
        </p:spPr>
        <p:txBody>
          <a:bodyPr/>
          <a:lstStyle/>
          <a:p>
            <a:r>
              <a:rPr lang="en-US" dirty="0"/>
              <a:t>Which items to load trucks at a Wal-mart DC?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2" name="Picture 4" descr="Figure 1 - PC-based automation keeps this 250-ft long pick module with 4,000 pick locations running smoothl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40" y="1550630"/>
            <a:ext cx="3533775" cy="22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28403" y="3811243"/>
            <a:ext cx="2499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http://livhaven.com/phoenix-contact-pcs-</a:t>
            </a:r>
            <a:br>
              <a:rPr lang="en-US" sz="1000" dirty="0"/>
            </a:br>
            <a:r>
              <a:rPr lang="en-US" sz="1000" dirty="0"/>
              <a:t>control-conveyors-at-distribution-centers/</a:t>
            </a:r>
          </a:p>
        </p:txBody>
      </p:sp>
      <p:pic>
        <p:nvPicPr>
          <p:cNvPr id="7" name="Picture 2" descr="Image result for image distribution center pick-to-l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692" y="1550630"/>
            <a:ext cx="3546810" cy="23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82278" y="3858086"/>
            <a:ext cx="32656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4"/>
              </a:rPr>
              <a:t>http://www.ssi-schaefer.us/automated-systems/system</a:t>
            </a:r>
            <a:br>
              <a:rPr lang="en-US" sz="1000" dirty="0">
                <a:hlinkClick r:id="rId4"/>
              </a:rPr>
            </a:br>
            <a:r>
              <a:rPr lang="en-US" sz="1000" dirty="0">
                <a:hlinkClick r:id="rId4"/>
              </a:rPr>
              <a:t>s-products</a:t>
            </a:r>
            <a:r>
              <a:rPr lang="en-US" sz="1000" dirty="0"/>
              <a:t>/picking-systems/pick-to-light.html</a:t>
            </a:r>
          </a:p>
        </p:txBody>
      </p:sp>
      <p:pic>
        <p:nvPicPr>
          <p:cNvPr id="9" name="Picture 4" descr="Put-to-Light in Receiving Ar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42" y="4347559"/>
            <a:ext cx="3789307" cy="21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411748" y="6638592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http://www.invata.com/warehouse-automation/</a:t>
            </a:r>
            <a:br>
              <a:rPr lang="en-US" sz="900" dirty="0"/>
            </a:br>
            <a:r>
              <a:rPr lang="en-US" sz="900" dirty="0"/>
              <a:t>order-fulfillment-systems/put-to-light/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73431" y="4969565"/>
            <a:ext cx="3835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picking areas…</a:t>
            </a:r>
          </a:p>
          <a:p>
            <a:r>
              <a:rPr lang="en-US" dirty="0"/>
              <a:t>Each with products having different </a:t>
            </a:r>
            <a:br>
              <a:rPr lang="en-US" dirty="0"/>
            </a:br>
            <a:r>
              <a:rPr lang="en-US" dirty="0"/>
              <a:t>demand characteristics </a:t>
            </a:r>
            <a:br>
              <a:rPr lang="en-US" dirty="0"/>
            </a:br>
            <a:r>
              <a:rPr lang="en-US" dirty="0"/>
              <a:t>(mean, std. dev.)</a:t>
            </a:r>
          </a:p>
        </p:txBody>
      </p:sp>
    </p:spTree>
    <p:extLst>
      <p:ext uri="{BB962C8B-B14F-4D97-AF65-F5344CB8AC3E}">
        <p14:creationId xmlns:p14="http://schemas.microsoft.com/office/powerpoint/2010/main" val="1658384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Insight from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42288"/>
            <a:ext cx="8150087" cy="4678363"/>
          </a:xfrm>
        </p:spPr>
        <p:txBody>
          <a:bodyPr/>
          <a:lstStyle/>
          <a:p>
            <a:r>
              <a:rPr lang="en-US" dirty="0"/>
              <a:t>Merged into one conveyor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28</a:t>
            </a:fld>
            <a:endParaRPr lang="en-US" dirty="0"/>
          </a:p>
        </p:txBody>
      </p:sp>
      <p:pic>
        <p:nvPicPr>
          <p:cNvPr id="1026" name="Picture 2" descr="http://cdn.corporate.walmart.com/66/3f/b7b1289b4cf7a9185017cd1f8c3b/distribution-center-conveyer-belt_1298528384557538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07" y="1537861"/>
            <a:ext cx="7487194" cy="49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97874" y="6488668"/>
            <a:ext cx="999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http://corporate.walmart.com/_news_/media-library/photos/logistics-truck-fleet/distribution-center</a:t>
            </a:r>
          </a:p>
        </p:txBody>
      </p:sp>
    </p:spTree>
    <p:extLst>
      <p:ext uri="{BB962C8B-B14F-4D97-AF65-F5344CB8AC3E}">
        <p14:creationId xmlns:p14="http://schemas.microsoft.com/office/powerpoint/2010/main" val="754618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Insight from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42288"/>
            <a:ext cx="8150087" cy="4678363"/>
          </a:xfrm>
        </p:spPr>
        <p:txBody>
          <a:bodyPr/>
          <a:lstStyle/>
          <a:p>
            <a:r>
              <a:rPr lang="en-US" dirty="0"/>
              <a:t>Which items to load trucks at a Wal-mart DC?</a:t>
            </a:r>
          </a:p>
          <a:p>
            <a:pPr lvl="1">
              <a:spcBef>
                <a:spcPts val="0"/>
              </a:spcBef>
            </a:pPr>
            <a:r>
              <a:rPr lang="en-US" dirty="0"/>
              <a:t>Stores replenished based on what sold today</a:t>
            </a:r>
          </a:p>
          <a:p>
            <a:pPr lvl="1">
              <a:spcBef>
                <a:spcPts val="0"/>
              </a:spcBef>
            </a:pPr>
            <a:r>
              <a:rPr lang="en-US" dirty="0"/>
              <a:t>Trailers ship when full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Some items left in partially filled trailer at the end of the day</a:t>
            </a:r>
          </a:p>
          <a:p>
            <a:pPr lvl="2">
              <a:spcBef>
                <a:spcPts val="0"/>
              </a:spcBef>
            </a:pPr>
            <a:r>
              <a:rPr lang="en-US" dirty="0"/>
              <a:t>“Residual replenishment”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 descr="http://tbn0.google.com/images?q=tbn:3HQodex5zuXXnM:http://www.bastiansolutions.com/images/truck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2059" y="3102288"/>
            <a:ext cx="3184429" cy="318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 for image walmart distribution center loading d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943350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54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19200"/>
            <a:ext cx="7772400" cy="4906963"/>
          </a:xfrm>
        </p:spPr>
        <p:txBody>
          <a:bodyPr/>
          <a:lstStyle/>
          <a:p>
            <a:r>
              <a:rPr lang="en-US" dirty="0"/>
              <a:t>For example…</a:t>
            </a:r>
          </a:p>
          <a:p>
            <a:pPr lvl="1"/>
            <a:r>
              <a:rPr lang="en-US" dirty="0"/>
              <a:t>Business problems are most often combinatorial in nature</a:t>
            </a:r>
          </a:p>
          <a:p>
            <a:pPr lvl="2"/>
            <a:r>
              <a:rPr lang="en-US" dirty="0"/>
              <a:t>Discrete choices with many possible combinations</a:t>
            </a:r>
          </a:p>
          <a:p>
            <a:pPr lvl="1"/>
            <a:r>
              <a:rPr lang="en-US" dirty="0"/>
              <a:t>You already talked about the TSP</a:t>
            </a:r>
          </a:p>
          <a:p>
            <a:pPr lvl="2"/>
            <a:r>
              <a:rPr lang="en-US" dirty="0"/>
              <a:t>(</a:t>
            </a:r>
            <a:r>
              <a:rPr lang="en-US" i="1" dirty="0"/>
              <a:t>n </a:t>
            </a:r>
            <a:r>
              <a:rPr lang="en-US" dirty="0"/>
              <a:t>- 1)!  or (</a:t>
            </a:r>
            <a:r>
              <a:rPr lang="en-US" i="1" dirty="0"/>
              <a:t>n </a:t>
            </a:r>
            <a:r>
              <a:rPr lang="en-US" dirty="0"/>
              <a:t>- 1)!/2 possible routes  among </a:t>
            </a:r>
            <a:r>
              <a:rPr lang="en-US" i="1" dirty="0"/>
              <a:t>n</a:t>
            </a:r>
            <a:r>
              <a:rPr lang="en-US" dirty="0"/>
              <a:t> cities </a:t>
            </a:r>
          </a:p>
          <a:p>
            <a:pPr lvl="2"/>
            <a:r>
              <a:rPr lang="en-US" dirty="0"/>
              <a:t>5 cities; 12 routes</a:t>
            </a:r>
          </a:p>
          <a:p>
            <a:pPr lvl="2"/>
            <a:r>
              <a:rPr lang="en-US" dirty="0"/>
              <a:t>20 cities; 6.1 </a:t>
            </a:r>
            <a:r>
              <a:rPr lang="en-US" dirty="0">
                <a:sym typeface="Symbol" panose="05050102010706020507" pitchFamily="18" charset="2"/>
              </a:rPr>
              <a:t></a:t>
            </a:r>
            <a:r>
              <a:rPr lang="en-US" dirty="0"/>
              <a:t> 10</a:t>
            </a:r>
            <a:r>
              <a:rPr lang="en-US" baseline="30000" dirty="0"/>
              <a:t>16</a:t>
            </a:r>
            <a:r>
              <a:rPr lang="en-US" dirty="0"/>
              <a:t> routes</a:t>
            </a:r>
          </a:p>
          <a:p>
            <a:pPr lvl="1"/>
            <a:r>
              <a:rPr lang="en-US" dirty="0"/>
              <a:t>Enumeration works for 5 cities, not for &gt;=20</a:t>
            </a:r>
          </a:p>
          <a:p>
            <a:pPr lvl="2"/>
            <a:r>
              <a:rPr lang="en-US" dirty="0"/>
              <a:t>Enumeration: computing all possible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783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Derive Insight from 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042288"/>
            <a:ext cx="8150087" cy="4678363"/>
          </a:xfrm>
        </p:spPr>
        <p:txBody>
          <a:bodyPr/>
          <a:lstStyle/>
          <a:p>
            <a:r>
              <a:rPr lang="en-US" dirty="0"/>
              <a:t>Make some simplifying assumptions and write equations reflecting material movement</a:t>
            </a:r>
          </a:p>
          <a:p>
            <a:pPr>
              <a:spcBef>
                <a:spcPts val="17000"/>
              </a:spcBef>
            </a:pPr>
            <a:r>
              <a:rPr lang="en-US" dirty="0"/>
              <a:t>Analyze and interpret: </a:t>
            </a:r>
          </a:p>
          <a:p>
            <a:pPr lvl="1"/>
            <a:r>
              <a:rPr lang="en-US" dirty="0"/>
              <a:t>Minimize inventory by first loading items with small demand means and relatively large demand standard deviations</a:t>
            </a:r>
          </a:p>
          <a:p>
            <a:pPr lvl="1"/>
            <a:r>
              <a:rPr lang="en-US" dirty="0"/>
              <a:t>This is a greedy algorithm!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40" y="2117434"/>
            <a:ext cx="3781425" cy="666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568" y="2875021"/>
            <a:ext cx="1533525" cy="342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412" y="3388282"/>
            <a:ext cx="302895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9239" y="2239373"/>
            <a:ext cx="2628900" cy="53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462" y="2845097"/>
            <a:ext cx="2419350" cy="485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5839" y="3548562"/>
            <a:ext cx="153352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28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Decision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1134"/>
            <a:ext cx="7772400" cy="5005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Financial investment problem</a:t>
            </a:r>
          </a:p>
          <a:p>
            <a:pPr lvl="1">
              <a:spcBef>
                <a:spcPts val="0"/>
              </a:spcBef>
            </a:pPr>
            <a:r>
              <a:rPr lang="en-US" dirty="0"/>
              <a:t>Set thresholds for buy-sell decisions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17" y="2065696"/>
            <a:ext cx="6613166" cy="43633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50219" y="4460682"/>
            <a:ext cx="516039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80557" y="42760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Buy (B)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402619" y="3062594"/>
            <a:ext cx="5160397" cy="0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54503" y="27091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Sell (S)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02619" y="5113040"/>
            <a:ext cx="51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Could set S = (1 + r)</a:t>
            </a:r>
            <a:r>
              <a:rPr lang="en-US" sz="2400" dirty="0">
                <a:solidFill>
                  <a:srgbClr val="0000FF"/>
                </a:solidFill>
                <a:sym typeface="Symbol" panose="05050102010706020507" pitchFamily="18" charset="2"/>
              </a:rPr>
              <a:t></a:t>
            </a:r>
            <a:r>
              <a:rPr lang="en-US" sz="2400" dirty="0">
                <a:solidFill>
                  <a:srgbClr val="0000FF"/>
                </a:solidFill>
              </a:rPr>
              <a:t>B or S = B + r</a:t>
            </a:r>
          </a:p>
        </p:txBody>
      </p:sp>
    </p:spTree>
    <p:extLst>
      <p:ext uri="{BB962C8B-B14F-4D97-AF65-F5344CB8AC3E}">
        <p14:creationId xmlns:p14="http://schemas.microsoft.com/office/powerpoint/2010/main" val="28126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Decision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1134"/>
            <a:ext cx="7772400" cy="5005029"/>
          </a:xfrm>
        </p:spPr>
        <p:txBody>
          <a:bodyPr/>
          <a:lstStyle/>
          <a:p>
            <a:r>
              <a:rPr lang="en-US" dirty="0"/>
              <a:t>Parameterized inventory reordering decision</a:t>
            </a:r>
          </a:p>
          <a:p>
            <a:pPr lvl="1"/>
            <a:r>
              <a:rPr lang="en-US" dirty="0"/>
              <a:t>Find optimal stock-up-to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32</a:t>
            </a:fld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370" y="2382651"/>
            <a:ext cx="6771938" cy="40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1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We’ll talk about this later!</a:t>
            </a:r>
          </a:p>
          <a:p>
            <a:r>
              <a:rPr lang="en-US" dirty="0"/>
              <a:t>In a sense, this is one specific way to break a big problem into many smaller, and easier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5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331" y="274638"/>
            <a:ext cx="8007927" cy="944562"/>
          </a:xfrm>
        </p:spPr>
        <p:txBody>
          <a:bodyPr/>
          <a:lstStyle/>
          <a:p>
            <a:r>
              <a:rPr lang="en-US" dirty="0"/>
              <a:t>Logical Approaches to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37684"/>
            <a:ext cx="7772400" cy="498847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This course is organized around these various approaches</a:t>
            </a:r>
          </a:p>
          <a:p>
            <a:pPr>
              <a:spcBef>
                <a:spcPts val="0"/>
              </a:spcBef>
            </a:pPr>
            <a:r>
              <a:rPr lang="en-US" dirty="0"/>
              <a:t>Developing a successful algorithms hinges, first, on picking a good approach from all the possible approaches</a:t>
            </a:r>
          </a:p>
          <a:p>
            <a:pPr lvl="1">
              <a:spcBef>
                <a:spcPts val="0"/>
              </a:spcBef>
            </a:pPr>
            <a:r>
              <a:rPr lang="en-US" dirty="0"/>
              <a:t>You often need to try several approaches and select the best one</a:t>
            </a:r>
          </a:p>
          <a:p>
            <a:pPr>
              <a:spcBef>
                <a:spcPts val="0"/>
              </a:spcBef>
            </a:pPr>
            <a:r>
              <a:rPr lang="en-US" dirty="0"/>
              <a:t>These approaches suggest the “set of steps” to develop an algorithm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Provides a logic development approach</a:t>
            </a:r>
          </a:p>
          <a:p>
            <a:pPr>
              <a:spcBef>
                <a:spcPts val="0"/>
              </a:spcBef>
            </a:pPr>
            <a:r>
              <a:rPr lang="en-US" dirty="0"/>
              <a:t>Resolves the “Where do I start”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453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C16AAF-2A20-42CA-940B-CECE9B1BF5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Content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F82FF1-D97F-48B4-A616-96AF6E610C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4DACF-5BC3-4054-9040-A789286F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079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Decision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3884"/>
            <a:ext cx="7772400" cy="5005029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Determining paths for Amazon fulfillment center pickers</a:t>
            </a:r>
          </a:p>
          <a:p>
            <a:pPr lvl="1"/>
            <a:r>
              <a:rPr lang="en-US" dirty="0"/>
              <a:t>Which of the possible locations for each item should be selected?</a:t>
            </a:r>
          </a:p>
          <a:p>
            <a:pPr lvl="1"/>
            <a:r>
              <a:rPr lang="en-US" dirty="0"/>
              <a:t>Which orders to assign to which cart trip?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Content Placeholder 4"/>
          <p:cNvPicPr>
            <a:picLocks noGrp="1" noChangeAspect="1"/>
          </p:cNvPicPr>
          <p:nvPr/>
        </p:nvPicPr>
        <p:blipFill rotWithShape="1">
          <a:blip r:embed="rId2"/>
          <a:srcRect b="10728"/>
          <a:stretch/>
        </p:blipFill>
        <p:spPr bwMode="auto">
          <a:xfrm>
            <a:off x="2545175" y="3447688"/>
            <a:ext cx="4537056" cy="3042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Content Placeholder 4"/>
          <p:cNvPicPr>
            <a:picLocks noGrp="1" noChangeAspect="1"/>
          </p:cNvPicPr>
          <p:nvPr/>
        </p:nvPicPr>
        <p:blipFill rotWithShape="1">
          <a:blip r:embed="rId2"/>
          <a:srcRect t="95839" r="1614"/>
          <a:stretch/>
        </p:blipFill>
        <p:spPr bwMode="auto">
          <a:xfrm>
            <a:off x="914400" y="6537840"/>
            <a:ext cx="7280260" cy="23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0168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4" y="1219200"/>
            <a:ext cx="8157072" cy="50006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DF123-F748-4C10-93B5-9A63BFF4574C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39832" y="1351563"/>
            <a:ext cx="151076" cy="231398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48551" y="1351563"/>
            <a:ext cx="151075" cy="2313988"/>
          </a:xfrm>
          <a:prstGeom prst="rect">
            <a:avLst/>
          </a:prstGeom>
          <a:solidFill>
            <a:srgbClr val="0066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77256" y="1351563"/>
            <a:ext cx="166870" cy="231398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307842" y="1351563"/>
            <a:ext cx="150965" cy="23139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552236" y="1351563"/>
            <a:ext cx="182875" cy="23139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82925" y="1351563"/>
            <a:ext cx="192832" cy="2313988"/>
          </a:xfrm>
          <a:prstGeom prst="rect">
            <a:avLst/>
          </a:prstGeom>
          <a:solidFill>
            <a:srgbClr val="E50BAC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023571" y="1351563"/>
            <a:ext cx="135167" cy="2313988"/>
          </a:xfrm>
          <a:prstGeom prst="rect">
            <a:avLst/>
          </a:prstGeom>
          <a:solidFill>
            <a:srgbClr val="CC66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326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4" y="1219200"/>
            <a:ext cx="8157072" cy="50006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DF123-F748-4C10-93B5-9A63BFF4574C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39832" y="1351563"/>
            <a:ext cx="771278" cy="231398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11109" y="1351563"/>
            <a:ext cx="858739" cy="2313988"/>
          </a:xfrm>
          <a:prstGeom prst="rect">
            <a:avLst/>
          </a:prstGeom>
          <a:solidFill>
            <a:srgbClr val="0066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01656" y="1351563"/>
            <a:ext cx="699716" cy="231398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001480" y="1351563"/>
            <a:ext cx="938142" cy="231398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71429" y="1351563"/>
            <a:ext cx="675861" cy="2313988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79096" y="1351563"/>
            <a:ext cx="675758" cy="2313988"/>
          </a:xfrm>
          <a:prstGeom prst="rect">
            <a:avLst/>
          </a:prstGeom>
          <a:solidFill>
            <a:srgbClr val="E50BAC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62913" y="1351563"/>
            <a:ext cx="771278" cy="2313988"/>
          </a:xfrm>
          <a:prstGeom prst="rect">
            <a:avLst/>
          </a:prstGeom>
          <a:solidFill>
            <a:srgbClr val="CC66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2655734" y="3691157"/>
            <a:ext cx="5494359" cy="2313988"/>
            <a:chOff x="2639832" y="3738863"/>
            <a:chExt cx="5494359" cy="2313988"/>
          </a:xfrm>
        </p:grpSpPr>
        <p:sp>
          <p:nvSpPr>
            <p:cNvPr id="14" name="Rectangle 13"/>
            <p:cNvSpPr/>
            <p:nvPr/>
          </p:nvSpPr>
          <p:spPr>
            <a:xfrm>
              <a:off x="2639832" y="3738863"/>
              <a:ext cx="771278" cy="2313988"/>
            </a:xfrm>
            <a:prstGeom prst="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11109" y="3738863"/>
              <a:ext cx="858739" cy="2313988"/>
            </a:xfrm>
            <a:prstGeom prst="rect">
              <a:avLst/>
            </a:prstGeom>
            <a:solidFill>
              <a:srgbClr val="0066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01656" y="3738863"/>
              <a:ext cx="699716" cy="2313988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001480" y="3738863"/>
              <a:ext cx="938142" cy="2313988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71429" y="3738863"/>
              <a:ext cx="675861" cy="2313988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79096" y="3738863"/>
              <a:ext cx="675758" cy="2313988"/>
            </a:xfrm>
            <a:prstGeom prst="rect">
              <a:avLst/>
            </a:prstGeom>
            <a:solidFill>
              <a:srgbClr val="E50BAC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62913" y="3738863"/>
              <a:ext cx="771278" cy="2313988"/>
            </a:xfrm>
            <a:prstGeom prst="rect">
              <a:avLst/>
            </a:prstGeom>
            <a:solidFill>
              <a:srgbClr val="CC66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21303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4" y="1219200"/>
            <a:ext cx="8157072" cy="50006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DF123-F748-4C10-93B5-9A63BFF4574C}" type="slidenum">
              <a:rPr lang="en-US" smtClean="0"/>
              <a:t>39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39832" y="2631882"/>
            <a:ext cx="5470498" cy="1025718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639832" y="5026550"/>
            <a:ext cx="5470498" cy="102571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39832" y="3722163"/>
            <a:ext cx="5470498" cy="1025718"/>
          </a:xfrm>
          <a:prstGeom prst="rect">
            <a:avLst/>
          </a:prstGeom>
          <a:solidFill>
            <a:srgbClr val="00B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39832" y="1351563"/>
            <a:ext cx="5470498" cy="102571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01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Solution Traits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65201"/>
            <a:ext cx="7772400" cy="5216138"/>
          </a:xfrm>
        </p:spPr>
        <p:txBody>
          <a:bodyPr/>
          <a:lstStyle/>
          <a:p>
            <a:r>
              <a:rPr lang="en-US" dirty="0"/>
              <a:t>Traveling Salesperson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171" y="4057503"/>
            <a:ext cx="4387850" cy="255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4861" b="16994"/>
          <a:stretch/>
        </p:blipFill>
        <p:spPr>
          <a:xfrm>
            <a:off x="3261175" y="1497613"/>
            <a:ext cx="3409843" cy="24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559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Geographical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214" y="1219200"/>
            <a:ext cx="8157072" cy="50006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DF123-F748-4C10-93B5-9A63BFF4574C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39832" y="1351563"/>
            <a:ext cx="2639834" cy="2313988"/>
          </a:xfrm>
          <a:prstGeom prst="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27480" y="1351563"/>
            <a:ext cx="2639834" cy="2313988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39832" y="3714743"/>
            <a:ext cx="2639834" cy="2313988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27480" y="3714743"/>
            <a:ext cx="2639834" cy="2313988"/>
          </a:xfrm>
          <a:prstGeom prst="rect">
            <a:avLst/>
          </a:prstGeom>
          <a:solidFill>
            <a:srgbClr val="0066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60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Couple Final Thoughts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Algorithmic Enhancements</a:t>
            </a:r>
          </a:p>
          <a:p>
            <a:pPr lvl="1"/>
            <a:r>
              <a:rPr lang="en-US" dirty="0"/>
              <a:t>Post processing improvement routines</a:t>
            </a:r>
          </a:p>
          <a:p>
            <a:r>
              <a:rPr lang="en-US" dirty="0"/>
              <a:t>Other issues we’ll cover:</a:t>
            </a:r>
          </a:p>
          <a:p>
            <a:pPr lvl="1"/>
            <a:r>
              <a:rPr lang="en-US" dirty="0"/>
              <a:t>How good is an algorithm?</a:t>
            </a:r>
          </a:p>
          <a:p>
            <a:pPr lvl="2"/>
            <a:r>
              <a:rPr lang="en-US" dirty="0"/>
              <a:t>Is it optimal or an approximation?</a:t>
            </a:r>
          </a:p>
          <a:p>
            <a:pPr lvl="2"/>
            <a:r>
              <a:rPr lang="en-US" dirty="0"/>
              <a:t>If heuristic, how close to optimal?</a:t>
            </a:r>
          </a:p>
          <a:p>
            <a:pPr lvl="1"/>
            <a:r>
              <a:rPr lang="en-US" dirty="0"/>
              <a:t>How fast is an algorithm?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823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14400" y="1631155"/>
            <a:ext cx="8229600" cy="4607719"/>
            <a:chOff x="144603" y="1200149"/>
            <a:chExt cx="8999397" cy="5038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144603" y="1200149"/>
              <a:ext cx="8999397" cy="503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14400" y="1065026"/>
            <a:ext cx="7772400" cy="4678363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 2: Break links with 3 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0573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911286" y="1635762"/>
            <a:ext cx="8232714" cy="4609463"/>
            <a:chOff x="144603" y="1200149"/>
            <a:chExt cx="8999397" cy="5038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144603" y="1200149"/>
              <a:ext cx="8999397" cy="503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4" idx="7"/>
            </p:cNvCxnSpPr>
            <p:nvPr/>
          </p:nvCxnSpPr>
          <p:spPr>
            <a:xfrm flipH="1" flipV="1">
              <a:off x="5031361" y="4283961"/>
              <a:ext cx="1628716" cy="1532969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0" idx="2"/>
              <a:endCxn id="6" idx="6"/>
            </p:cNvCxnSpPr>
            <p:nvPr/>
          </p:nvCxnSpPr>
          <p:spPr>
            <a:xfrm flipH="1" flipV="1">
              <a:off x="965860" y="1817914"/>
              <a:ext cx="4834246" cy="424246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914400" y="1159512"/>
            <a:ext cx="7772400" cy="4966651"/>
          </a:xfrm>
        </p:spPr>
        <p:txBody>
          <a:bodyPr/>
          <a:lstStyle/>
          <a:p>
            <a:r>
              <a:rPr lang="en-US" dirty="0"/>
              <a:t>Approach 2: Alternative 1a</a:t>
            </a:r>
          </a:p>
        </p:txBody>
      </p:sp>
    </p:spTree>
    <p:extLst>
      <p:ext uri="{BB962C8B-B14F-4D97-AF65-F5344CB8AC3E}">
        <p14:creationId xmlns:p14="http://schemas.microsoft.com/office/powerpoint/2010/main" val="816329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914400" y="1159512"/>
            <a:ext cx="7772400" cy="4966651"/>
          </a:xfrm>
        </p:spPr>
        <p:txBody>
          <a:bodyPr/>
          <a:lstStyle/>
          <a:p>
            <a:r>
              <a:rPr lang="en-US" dirty="0"/>
              <a:t>Approach 2: Alternative 1b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911286" y="1635762"/>
            <a:ext cx="8232714" cy="4609463"/>
            <a:chOff x="144603" y="1200149"/>
            <a:chExt cx="8999397" cy="5038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144603" y="1200149"/>
              <a:ext cx="8999397" cy="503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6" idx="5"/>
            </p:cNvCxnSpPr>
            <p:nvPr/>
          </p:nvCxnSpPr>
          <p:spPr>
            <a:xfrm flipH="1" flipV="1">
              <a:off x="950208" y="1853602"/>
              <a:ext cx="5709870" cy="396332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0" idx="2"/>
              <a:endCxn id="4" idx="4"/>
            </p:cNvCxnSpPr>
            <p:nvPr/>
          </p:nvCxnSpPr>
          <p:spPr>
            <a:xfrm flipH="1" flipV="1">
              <a:off x="4993575" y="4370119"/>
              <a:ext cx="806531" cy="1690256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1150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911286" y="1635762"/>
            <a:ext cx="8232714" cy="4609463"/>
            <a:chOff x="144603" y="1200149"/>
            <a:chExt cx="8999397" cy="5038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144603" y="1200149"/>
              <a:ext cx="8999397" cy="503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2"/>
              <a:endCxn id="10" idx="7"/>
            </p:cNvCxnSpPr>
            <p:nvPr/>
          </p:nvCxnSpPr>
          <p:spPr>
            <a:xfrm flipH="1">
              <a:off x="5891332" y="5867400"/>
              <a:ext cx="768745" cy="157286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6"/>
              <a:endCxn id="8" idx="1"/>
            </p:cNvCxnSpPr>
            <p:nvPr/>
          </p:nvCxnSpPr>
          <p:spPr>
            <a:xfrm>
              <a:off x="965860" y="1817914"/>
              <a:ext cx="5709869" cy="4013798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914400" y="1052624"/>
            <a:ext cx="7772400" cy="5073540"/>
          </a:xfrm>
        </p:spPr>
        <p:txBody>
          <a:bodyPr/>
          <a:lstStyle/>
          <a:p>
            <a:pPr>
              <a:defRPr/>
            </a:pPr>
            <a:r>
              <a:rPr lang="en-US" dirty="0"/>
              <a:t>Approach 2: Alternative 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97357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a Simpler Problem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420EB-9E67-4569-8FAE-5141C9521D21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914400" y="1635762"/>
            <a:ext cx="8232714" cy="4609463"/>
            <a:chOff x="144603" y="1200149"/>
            <a:chExt cx="8999397" cy="5038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66" t="20371"/>
            <a:stretch/>
          </p:blipFill>
          <p:spPr bwMode="auto">
            <a:xfrm>
              <a:off x="144603" y="1200149"/>
              <a:ext cx="8999397" cy="5038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4940135" y="4269179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858982" y="176744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1013361" y="3424051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6660077" y="5816930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658774" y="551948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800106" y="6009904"/>
              <a:ext cx="106878" cy="1009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Connector 10"/>
            <p:cNvCxnSpPr>
              <a:stCxn id="6" idx="4"/>
              <a:endCxn id="7" idx="0"/>
            </p:cNvCxnSpPr>
            <p:nvPr/>
          </p:nvCxnSpPr>
          <p:spPr>
            <a:xfrm>
              <a:off x="912421" y="1868384"/>
              <a:ext cx="154379" cy="155566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4" idx="2"/>
              <a:endCxn id="7" idx="6"/>
            </p:cNvCxnSpPr>
            <p:nvPr/>
          </p:nvCxnSpPr>
          <p:spPr>
            <a:xfrm flipH="1" flipV="1">
              <a:off x="1120239" y="3474521"/>
              <a:ext cx="3819896" cy="845128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8" idx="1"/>
              <a:endCxn id="9" idx="5"/>
            </p:cNvCxnSpPr>
            <p:nvPr/>
          </p:nvCxnSpPr>
          <p:spPr>
            <a:xfrm flipH="1" flipV="1">
              <a:off x="5750000" y="5605642"/>
              <a:ext cx="925729" cy="226070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9" idx="0"/>
              <a:endCxn id="4" idx="5"/>
            </p:cNvCxnSpPr>
            <p:nvPr/>
          </p:nvCxnSpPr>
          <p:spPr>
            <a:xfrm flipH="1" flipV="1">
              <a:off x="5031361" y="4355337"/>
              <a:ext cx="680852" cy="1164147"/>
            </a:xfrm>
            <a:prstGeom prst="line">
              <a:avLst/>
            </a:prstGeom>
            <a:ln w="19050">
              <a:solidFill>
                <a:srgbClr val="0066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10" idx="0"/>
              <a:endCxn id="9" idx="4"/>
            </p:cNvCxnSpPr>
            <p:nvPr/>
          </p:nvCxnSpPr>
          <p:spPr>
            <a:xfrm flipH="1" flipV="1">
              <a:off x="5712213" y="5620424"/>
              <a:ext cx="141332" cy="389480"/>
            </a:xfrm>
            <a:prstGeom prst="line">
              <a:avLst/>
            </a:prstGeom>
            <a:ln w="19050">
              <a:solidFill>
                <a:srgbClr val="0066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891332" y="5816931"/>
              <a:ext cx="768745" cy="207755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0" idx="2"/>
              <a:endCxn id="6" idx="6"/>
            </p:cNvCxnSpPr>
            <p:nvPr/>
          </p:nvCxnSpPr>
          <p:spPr>
            <a:xfrm flipH="1" flipV="1">
              <a:off x="965860" y="1817914"/>
              <a:ext cx="4834246" cy="4242460"/>
            </a:xfrm>
            <a:prstGeom prst="line">
              <a:avLst/>
            </a:prstGeom>
            <a:ln w="127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14400" y="1159512"/>
            <a:ext cx="7772400" cy="4966651"/>
          </a:xfrm>
        </p:spPr>
        <p:txBody>
          <a:bodyPr/>
          <a:lstStyle/>
          <a:p>
            <a:pPr>
              <a:defRPr/>
            </a:pPr>
            <a:r>
              <a:rPr lang="en-US" dirty="0"/>
              <a:t>Approach 2: Alternative </a:t>
            </a:r>
            <a:r>
              <a:rPr lang="en-US" sz="3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6393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Develop an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17594"/>
            <a:ext cx="7893698" cy="515634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Steps</a:t>
            </a:r>
          </a:p>
          <a:p>
            <a:pPr lvl="1">
              <a:spcBef>
                <a:spcPts val="0"/>
              </a:spcBef>
            </a:pPr>
            <a:r>
              <a:rPr lang="en-US" dirty="0"/>
              <a:t>1: Outline a logical approach, step-by-step</a:t>
            </a:r>
          </a:p>
          <a:p>
            <a:pPr lvl="2">
              <a:spcBef>
                <a:spcPts val="0"/>
              </a:spcBef>
            </a:pPr>
            <a:r>
              <a:rPr lang="en-US" dirty="0"/>
              <a:t>In words (not even pseudo code yet)</a:t>
            </a:r>
          </a:p>
          <a:p>
            <a:pPr lvl="2">
              <a:spcBef>
                <a:spcPts val="0"/>
              </a:spcBef>
            </a:pPr>
            <a:r>
              <a:rPr lang="en-US" dirty="0"/>
              <a:t>Don’t worry about the programming details yet</a:t>
            </a:r>
          </a:p>
          <a:p>
            <a:pPr lvl="1">
              <a:spcBef>
                <a:spcPts val="0"/>
              </a:spcBef>
            </a:pPr>
            <a:r>
              <a:rPr lang="en-US" dirty="0"/>
              <a:t>2: Plan your programming implementation</a:t>
            </a:r>
          </a:p>
          <a:p>
            <a:pPr lvl="2">
              <a:spcBef>
                <a:spcPts val="0"/>
              </a:spcBef>
            </a:pPr>
            <a:r>
              <a:rPr lang="en-US" dirty="0"/>
              <a:t>Choose appropriate data structures for outline</a:t>
            </a:r>
          </a:p>
          <a:p>
            <a:pPr lvl="2">
              <a:spcBef>
                <a:spcPts val="0"/>
              </a:spcBef>
            </a:pPr>
            <a:r>
              <a:rPr lang="en-US" dirty="0"/>
              <a:t>Write pseudo code</a:t>
            </a:r>
          </a:p>
          <a:p>
            <a:pPr lvl="1">
              <a:spcBef>
                <a:spcPts val="0"/>
              </a:spcBef>
            </a:pPr>
            <a:r>
              <a:rPr lang="en-US" dirty="0"/>
              <a:t>3: Write the program and debug</a:t>
            </a:r>
          </a:p>
          <a:p>
            <a:pPr lvl="2">
              <a:spcBef>
                <a:spcPts val="0"/>
              </a:spcBef>
            </a:pPr>
            <a:r>
              <a:rPr lang="en-US" dirty="0"/>
              <a:t>Write your algorithms in chunks, functions</a:t>
            </a:r>
          </a:p>
          <a:p>
            <a:pPr lvl="2">
              <a:spcBef>
                <a:spcPts val="0"/>
              </a:spcBef>
            </a:pPr>
            <a:r>
              <a:rPr lang="en-US" dirty="0"/>
              <a:t>Write a line, then test it</a:t>
            </a:r>
          </a:p>
          <a:p>
            <a:r>
              <a:rPr lang="en-US" dirty="0"/>
              <a:t>As you plan, think about speed and accuracy</a:t>
            </a:r>
          </a:p>
          <a:p>
            <a:pPr>
              <a:spcBef>
                <a:spcPts val="0"/>
              </a:spcBef>
            </a:pPr>
            <a:r>
              <a:rPr lang="en-US" dirty="0"/>
              <a:t>Do not skip Steps 1 and 2!!!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5019" y="1413164"/>
            <a:ext cx="7922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+mn-lt"/>
                <a:sym typeface="Symbol" panose="05050102010706020507" pitchFamily="18" charset="2"/>
              </a:rPr>
              <a:t></a:t>
            </a:r>
            <a:endParaRPr lang="en-US" sz="48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198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Approach Alternatives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07440"/>
            <a:ext cx="7772400" cy="5018723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Many possible approaches to HAs:</a:t>
            </a:r>
          </a:p>
          <a:p>
            <a:pPr lvl="1">
              <a:spcBef>
                <a:spcPts val="0"/>
              </a:spcBef>
            </a:pPr>
            <a:r>
              <a:rPr lang="en-US" dirty="0"/>
              <a:t>Identifying intuitive traits of good solutions</a:t>
            </a:r>
          </a:p>
          <a:p>
            <a:pPr lvl="1">
              <a:spcBef>
                <a:spcPts val="0"/>
              </a:spcBef>
            </a:pPr>
            <a:r>
              <a:rPr lang="en-US" dirty="0"/>
              <a:t>Greedy methods</a:t>
            </a:r>
          </a:p>
          <a:p>
            <a:pPr lvl="1">
              <a:spcBef>
                <a:spcPts val="0"/>
              </a:spcBef>
            </a:pPr>
            <a:r>
              <a:rPr lang="en-US" dirty="0"/>
              <a:t>Solving related, but simpler problems</a:t>
            </a:r>
          </a:p>
          <a:p>
            <a:pPr lvl="2">
              <a:spcBef>
                <a:spcPts val="0"/>
              </a:spcBef>
            </a:pPr>
            <a:r>
              <a:rPr lang="en-US" dirty="0"/>
              <a:t>Then, adjust the base solution for feasibility</a:t>
            </a:r>
          </a:p>
          <a:p>
            <a:pPr lvl="1">
              <a:spcBef>
                <a:spcPts val="0"/>
              </a:spcBef>
            </a:pPr>
            <a:r>
              <a:rPr lang="en-US" dirty="0"/>
              <a:t>Divide and Conquer</a:t>
            </a:r>
          </a:p>
          <a:p>
            <a:pPr lvl="2">
              <a:spcBef>
                <a:spcPts val="0"/>
              </a:spcBef>
            </a:pPr>
            <a:r>
              <a:rPr lang="en-US" dirty="0"/>
              <a:t>Decompose a complex problem into multiple simpler problems that are solved independently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Derive insight from a model (equations)</a:t>
            </a:r>
          </a:p>
          <a:p>
            <a:pPr lvl="1">
              <a:spcBef>
                <a:spcPts val="0"/>
              </a:spcBef>
            </a:pPr>
            <a:r>
              <a:rPr lang="en-US" dirty="0"/>
              <a:t>Dynamic Programming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Construct  a parameterized decision structure</a:t>
            </a:r>
          </a:p>
          <a:p>
            <a:pPr lvl="2">
              <a:spcBef>
                <a:spcPts val="0"/>
              </a:spcBef>
            </a:pPr>
            <a:r>
              <a:rPr lang="en-US" dirty="0"/>
              <a:t>Optimize the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8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Solution Traits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33500"/>
            <a:ext cx="7772400" cy="4737006"/>
          </a:xfrm>
        </p:spPr>
        <p:txBody>
          <a:bodyPr/>
          <a:lstStyle/>
          <a:p>
            <a:r>
              <a:rPr lang="en-US" dirty="0"/>
              <a:t>What characteristics would you intuitively expect of the links in the optimal (or good) solution to the TSP?</a:t>
            </a:r>
          </a:p>
          <a:p>
            <a:r>
              <a:rPr lang="en-US" dirty="0"/>
              <a:t>How would you create an algorithm based on the responses to the question above?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44757-50E4-4807-B2BE-6E48236D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1" b="16994"/>
          <a:stretch/>
        </p:blipFill>
        <p:spPr>
          <a:xfrm>
            <a:off x="2867078" y="4005863"/>
            <a:ext cx="3409843" cy="247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81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greedy algorithm for the TSP:</a:t>
            </a:r>
          </a:p>
          <a:p>
            <a:pPr lvl="1"/>
            <a:r>
              <a:rPr lang="en-US"/>
              <a:t>Sort links in descending order of distance</a:t>
            </a:r>
          </a:p>
          <a:p>
            <a:pPr lvl="1"/>
            <a:r>
              <a:rPr lang="en-US"/>
              <a:t>Iterate from top to bottom of the list, selecting links that do not violate a feasible solution</a:t>
            </a:r>
          </a:p>
          <a:p>
            <a:pPr lvl="2"/>
            <a:r>
              <a:rPr lang="en-US"/>
              <a:t>Stop when the next link creates feasible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6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02975"/>
            <a:ext cx="7772400" cy="4678363"/>
          </a:xfrm>
        </p:spPr>
        <p:txBody>
          <a:bodyPr/>
          <a:lstStyle/>
          <a:p>
            <a:r>
              <a:rPr lang="en-US" dirty="0"/>
              <a:t>Traveling Salesperson Problem</a:t>
            </a:r>
          </a:p>
          <a:p>
            <a:pPr lvl="1"/>
            <a:r>
              <a:rPr lang="en-US" dirty="0"/>
              <a:t>Greedy solutions not guaranteed to be optimal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77FE26-ACD1-4964-932B-823877B1C5B5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E86DF9-5D56-43C7-98FF-B6CC576E9CE7}"/>
              </a:ext>
            </a:extLst>
          </p:cNvPr>
          <p:cNvSpPr/>
          <p:nvPr/>
        </p:nvSpPr>
        <p:spPr>
          <a:xfrm>
            <a:off x="4512905" y="460074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8FAA96-C752-4E9C-80E7-4A2679E5D728}"/>
              </a:ext>
            </a:extLst>
          </p:cNvPr>
          <p:cNvSpPr/>
          <p:nvPr/>
        </p:nvSpPr>
        <p:spPr>
          <a:xfrm>
            <a:off x="3241220" y="34290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B18A03-FC3C-4851-8A69-9971F8CE3F95}"/>
              </a:ext>
            </a:extLst>
          </p:cNvPr>
          <p:cNvSpPr/>
          <p:nvPr/>
        </p:nvSpPr>
        <p:spPr>
          <a:xfrm>
            <a:off x="4026934" y="361355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5BC4942-0761-4B25-857F-980DCDE993EB}"/>
              </a:ext>
            </a:extLst>
          </p:cNvPr>
          <p:cNvSpPr/>
          <p:nvPr/>
        </p:nvSpPr>
        <p:spPr>
          <a:xfrm>
            <a:off x="4668415" y="3923246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0E0DB64-9BFA-47D6-9883-69A88D9A5A68}"/>
              </a:ext>
            </a:extLst>
          </p:cNvPr>
          <p:cNvSpPr/>
          <p:nvPr/>
        </p:nvSpPr>
        <p:spPr>
          <a:xfrm>
            <a:off x="4284305" y="5276739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D1BC817-ED64-40B9-A7DB-B68438DBDD47}"/>
              </a:ext>
            </a:extLst>
          </p:cNvPr>
          <p:cNvSpPr/>
          <p:nvPr/>
        </p:nvSpPr>
        <p:spPr>
          <a:xfrm>
            <a:off x="6783355" y="3314700"/>
            <a:ext cx="228600" cy="228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30B3-0608-4C29-80B3-48115DD0D708}"/>
              </a:ext>
            </a:extLst>
          </p:cNvPr>
          <p:cNvCxnSpPr/>
          <p:nvPr/>
        </p:nvCxnSpPr>
        <p:spPr>
          <a:xfrm flipV="1">
            <a:off x="1800808" y="35433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304DB48-19FE-488B-866C-43ACE77F28D5}"/>
              </a:ext>
            </a:extLst>
          </p:cNvPr>
          <p:cNvCxnSpPr/>
          <p:nvPr/>
        </p:nvCxnSpPr>
        <p:spPr>
          <a:xfrm flipV="1">
            <a:off x="1953208" y="36957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B9B73A-B88A-468B-BBAD-8B4EF6DBD54E}"/>
              </a:ext>
            </a:extLst>
          </p:cNvPr>
          <p:cNvCxnSpPr/>
          <p:nvPr/>
        </p:nvCxnSpPr>
        <p:spPr>
          <a:xfrm flipV="1">
            <a:off x="2105608" y="38481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3C0E23E-2F96-4C13-A00D-80D49047E13D}"/>
              </a:ext>
            </a:extLst>
          </p:cNvPr>
          <p:cNvCxnSpPr/>
          <p:nvPr/>
        </p:nvCxnSpPr>
        <p:spPr>
          <a:xfrm flipV="1">
            <a:off x="2258008" y="40005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8BD3E6-E66A-403A-9D70-D0FE09FFF3B1}"/>
              </a:ext>
            </a:extLst>
          </p:cNvPr>
          <p:cNvCxnSpPr/>
          <p:nvPr/>
        </p:nvCxnSpPr>
        <p:spPr>
          <a:xfrm flipV="1">
            <a:off x="2410408" y="41529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9B7D7C-A92B-47D0-B50B-3843839DEAA8}"/>
              </a:ext>
            </a:extLst>
          </p:cNvPr>
          <p:cNvCxnSpPr/>
          <p:nvPr/>
        </p:nvCxnSpPr>
        <p:spPr>
          <a:xfrm flipV="1">
            <a:off x="2562808" y="4305300"/>
            <a:ext cx="690465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300141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Presentation3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2B2B2"/>
      </a:accent1>
      <a:accent2>
        <a:srgbClr val="E2BF2C"/>
      </a:accent2>
      <a:accent3>
        <a:srgbClr val="FFFFFF"/>
      </a:accent3>
      <a:accent4>
        <a:srgbClr val="000000"/>
      </a:accent4>
      <a:accent5>
        <a:srgbClr val="D5D5D5"/>
      </a:accent5>
      <a:accent6>
        <a:srgbClr val="CDAD27"/>
      </a:accent6>
      <a:hlink>
        <a:srgbClr val="0033CC"/>
      </a:hlink>
      <a:folHlink>
        <a:srgbClr val="CC3300"/>
      </a:folHlink>
    </a:clrScheme>
    <a:fontScheme name="Presentation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3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2B2B2"/>
        </a:accent1>
        <a:accent2>
          <a:srgbClr val="E2BF2C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CDAD27"/>
        </a:accent6>
        <a:hlink>
          <a:srgbClr val="0033CC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C4FA3D0A-5714-4037-B287-58C73D2EA413}" vid="{28BB5D3A-2D71-4A01-9F64-8FED13BABF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8726</TotalTime>
  <Words>1285</Words>
  <PresentationFormat>On-screen Show (4:3)</PresentationFormat>
  <Paragraphs>354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Symbol</vt:lpstr>
      <vt:lpstr>Times New Roman</vt:lpstr>
      <vt:lpstr>Theme1</vt:lpstr>
      <vt:lpstr>Heuristic Algorithms Strategy</vt:lpstr>
      <vt:lpstr>Heuristics Algorithms</vt:lpstr>
      <vt:lpstr>Heuristics Algorithms</vt:lpstr>
      <vt:lpstr>Intuitive Solution Traits</vt:lpstr>
      <vt:lpstr>Steps to Develop an Algorithm!</vt:lpstr>
      <vt:lpstr>Logical Approach Alternatives</vt:lpstr>
      <vt:lpstr>Intuitive Solution Traits</vt:lpstr>
      <vt:lpstr>Greedy Algorithms</vt:lpstr>
      <vt:lpstr>Greedy Algorithms</vt:lpstr>
      <vt:lpstr>Greedy Algorithms</vt:lpstr>
      <vt:lpstr>Greedy Algorithms</vt:lpstr>
      <vt:lpstr>Greedy TSP Example</vt:lpstr>
      <vt:lpstr>Greedy TSP Solution</vt:lpstr>
      <vt:lpstr>Greedy TSP Solution</vt:lpstr>
      <vt:lpstr>Nearest Neighbor Greedy Algorithm</vt:lpstr>
      <vt:lpstr>Nearest Neighbor TSP Solution</vt:lpstr>
      <vt:lpstr>Nearest Neighbor TSP Solution</vt:lpstr>
      <vt:lpstr>Solve a Simpler Problem</vt:lpstr>
      <vt:lpstr>Solve a Simpler Problem</vt:lpstr>
      <vt:lpstr>Solve a Simpler Problem</vt:lpstr>
      <vt:lpstr>Solve a Simpler Problem</vt:lpstr>
      <vt:lpstr>Solve a Simpler Problem</vt:lpstr>
      <vt:lpstr>Solve a Simpler Problem</vt:lpstr>
      <vt:lpstr>Solve a Simpler Problem</vt:lpstr>
      <vt:lpstr>Solve a Simpler Problem</vt:lpstr>
      <vt:lpstr>Divide &amp;  Conquer</vt:lpstr>
      <vt:lpstr>Derive Insight from a Model</vt:lpstr>
      <vt:lpstr>Derive Insight from a Model</vt:lpstr>
      <vt:lpstr>Derive Insight from a Model</vt:lpstr>
      <vt:lpstr>Derive Insight from a Model</vt:lpstr>
      <vt:lpstr>Parameterized Decision Structure</vt:lpstr>
      <vt:lpstr>Parameterized Decision Structure</vt:lpstr>
      <vt:lpstr>Dynamic Programming</vt:lpstr>
      <vt:lpstr>Logical Approaches to Algorithms</vt:lpstr>
      <vt:lpstr>Additional Content</vt:lpstr>
      <vt:lpstr>Parameterized Decision Structure</vt:lpstr>
      <vt:lpstr>Geographical Parameters</vt:lpstr>
      <vt:lpstr>Geographical Parameters</vt:lpstr>
      <vt:lpstr>Geographical Parameters</vt:lpstr>
      <vt:lpstr>Geographical Parameters</vt:lpstr>
      <vt:lpstr>A Couple Final Thoughts</vt:lpstr>
      <vt:lpstr>Solve a Simpler Problem</vt:lpstr>
      <vt:lpstr>Solve a Simpler Problem</vt:lpstr>
      <vt:lpstr>Solve a Simpler Problem</vt:lpstr>
      <vt:lpstr>Solve a Simpler Problem</vt:lpstr>
      <vt:lpstr>Solve a Simpler Problem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2017-02-16T15:20:57Z</dcterms:created>
  <dcterms:modified xsi:type="dcterms:W3CDTF">2022-03-20T21:26:45Z</dcterms:modified>
</cp:coreProperties>
</file>